
<file path=[Content_Types].xml><?xml version="1.0" encoding="utf-8"?>
<Types xmlns="http://schemas.openxmlformats.org/package/2006/content-types">
  <Default Extension="xml" ContentType="application/xml"/>
  <Default Extension="svg" ContentType="image/svg+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63" r:id="rId2"/>
    <p:sldId id="266" r:id="rId3"/>
    <p:sldId id="264" r:id="rId4"/>
    <p:sldId id="265" r:id="rId5"/>
    <p:sldId id="270" r:id="rId6"/>
    <p:sldId id="256" r:id="rId7"/>
    <p:sldId id="262" r:id="rId8"/>
    <p:sldId id="257" r:id="rId9"/>
    <p:sldId id="258" r:id="rId10"/>
    <p:sldId id="259" r:id="rId11"/>
    <p:sldId id="260" r:id="rId12"/>
    <p:sldId id="261" r:id="rId13"/>
    <p:sldId id="267" r:id="rId14"/>
    <p:sldId id="272" r:id="rId15"/>
    <p:sldId id="268" r:id="rId16"/>
    <p:sldId id="271" r:id="rId17"/>
    <p:sldId id="269" r:id="rId18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353" autoAdjust="0"/>
    <p:restoredTop sz="94660" autoAdjust="0"/>
  </p:normalViewPr>
  <p:slideViewPr>
    <p:cSldViewPr snapToGrid="0">
      <p:cViewPr>
        <p:scale>
          <a:sx n="101" d="100"/>
          <a:sy n="101" d="100"/>
        </p:scale>
        <p:origin x="728" y="39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2C5E9C-B7BB-4B77-AFED-22778CEAAAE2}" type="datetimeFigureOut">
              <a:rPr lang="fr-FR" smtClean="0"/>
              <a:pPr/>
              <a:t>12/02/2018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E8A0BB-D2B9-4E8B-80D5-909303B926C2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784872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8C550C1F-1E3E-48CF-88BA-9C54EF2E2C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="" xmlns:a16="http://schemas.microsoft.com/office/drawing/2014/main" id="{2AC49446-1F95-4E34-9985-209B25BECA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="" xmlns:a16="http://schemas.microsoft.com/office/drawing/2014/main" id="{CFBFD52E-66D1-4527-8F44-5550BAF74F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BC867-7986-4F00-9828-EE415193FAEB}" type="datetimeFigureOut">
              <a:rPr lang="fr-FR" smtClean="0"/>
              <a:pPr/>
              <a:t>12/02/2018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="" xmlns:a16="http://schemas.microsoft.com/office/drawing/2014/main" id="{4EE6A9FF-7B50-4993-9F13-0C554E916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="" xmlns:a16="http://schemas.microsoft.com/office/drawing/2014/main" id="{04B41AD9-4FDB-4D63-87F3-45A52129B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B64CB-C3B2-4972-9F23-5B9C04BDC601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310664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B97AC746-C369-4F3C-903C-A0B9642367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="" xmlns:a16="http://schemas.microsoft.com/office/drawing/2014/main" id="{5AE0CB28-2ED3-42F3-9030-F43C5DB7DC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="" xmlns:a16="http://schemas.microsoft.com/office/drawing/2014/main" id="{A4804FF3-E9C9-4219-A532-8DC7E5F921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BC867-7986-4F00-9828-EE415193FAEB}" type="datetimeFigureOut">
              <a:rPr lang="fr-FR" smtClean="0"/>
              <a:pPr/>
              <a:t>12/02/2018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="" xmlns:a16="http://schemas.microsoft.com/office/drawing/2014/main" id="{096D5EC7-EC2B-4978-AC79-4FF5C03D6B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="" xmlns:a16="http://schemas.microsoft.com/office/drawing/2014/main" id="{D1F39A9C-5D12-4D82-841D-C69C52DAD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B64CB-C3B2-4972-9F23-5B9C04BDC601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753283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="" xmlns:a16="http://schemas.microsoft.com/office/drawing/2014/main" id="{B543643C-9171-46C6-976F-0A17C17794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="" xmlns:a16="http://schemas.microsoft.com/office/drawing/2014/main" id="{3088F2A5-9D1B-439B-9058-5C84A947EE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="" xmlns:a16="http://schemas.microsoft.com/office/drawing/2014/main" id="{A80E1881-1117-469B-B9DE-F988BC1C8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BC867-7986-4F00-9828-EE415193FAEB}" type="datetimeFigureOut">
              <a:rPr lang="fr-FR" smtClean="0"/>
              <a:pPr/>
              <a:t>12/02/2018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="" xmlns:a16="http://schemas.microsoft.com/office/drawing/2014/main" id="{00CDDE97-4892-4072-AF15-53E89A738C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="" xmlns:a16="http://schemas.microsoft.com/office/drawing/2014/main" id="{6516F7DB-EF69-41D7-958D-20630544FD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B64CB-C3B2-4972-9F23-5B9C04BDC601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766089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D7B26039-B5B0-4917-84A9-BA0518A4C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="" xmlns:a16="http://schemas.microsoft.com/office/drawing/2014/main" id="{CFA46C64-9A96-4E9B-A89A-309025E86A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="" xmlns:a16="http://schemas.microsoft.com/office/drawing/2014/main" id="{3CB955AE-8159-4463-BDE6-432CB08486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BC867-7986-4F00-9828-EE415193FAEB}" type="datetimeFigureOut">
              <a:rPr lang="fr-FR" smtClean="0"/>
              <a:pPr/>
              <a:t>12/02/2018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="" xmlns:a16="http://schemas.microsoft.com/office/drawing/2014/main" id="{3EE987F2-4595-4FA6-AEBF-BE3518D47A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="" xmlns:a16="http://schemas.microsoft.com/office/drawing/2014/main" id="{F3798A9B-EA8C-4569-9F14-2427BA9199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B64CB-C3B2-4972-9F23-5B9C04BDC601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609155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28AAF7E7-9BE2-4B0A-8B72-11E379DBB5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="" xmlns:a16="http://schemas.microsoft.com/office/drawing/2014/main" id="{F659E1E5-C995-4570-B7CB-D9A37E6EB6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="" xmlns:a16="http://schemas.microsoft.com/office/drawing/2014/main" id="{C116930E-46DD-4D42-A5FB-09A1E45A68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BC867-7986-4F00-9828-EE415193FAEB}" type="datetimeFigureOut">
              <a:rPr lang="fr-FR" smtClean="0"/>
              <a:pPr/>
              <a:t>12/02/2018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="" xmlns:a16="http://schemas.microsoft.com/office/drawing/2014/main" id="{B23673FC-6FDF-4B2A-ACF5-CF0C256CFC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="" xmlns:a16="http://schemas.microsoft.com/office/drawing/2014/main" id="{20C32914-9CD8-4B0C-879F-48577C4B4B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B64CB-C3B2-4972-9F23-5B9C04BDC601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51158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93D96DAF-9217-447B-8A13-F257FB799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="" xmlns:a16="http://schemas.microsoft.com/office/drawing/2014/main" id="{71308A4D-5339-48D1-830F-1F398645B0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="" xmlns:a16="http://schemas.microsoft.com/office/drawing/2014/main" id="{D08FBEC9-735C-4AA4-BB12-775EAB0D96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="" xmlns:a16="http://schemas.microsoft.com/office/drawing/2014/main" id="{F915B105-AC20-4E23-A7D4-9B406FB240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BC867-7986-4F00-9828-EE415193FAEB}" type="datetimeFigureOut">
              <a:rPr lang="fr-FR" smtClean="0"/>
              <a:pPr/>
              <a:t>12/02/2018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="" xmlns:a16="http://schemas.microsoft.com/office/drawing/2014/main" id="{AC41B86B-210B-44A3-9088-E7E0A27298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="" xmlns:a16="http://schemas.microsoft.com/office/drawing/2014/main" id="{2B16FF6E-4974-459E-BE5B-ABDD13D37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B64CB-C3B2-4972-9F23-5B9C04BDC601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244437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1C2A0E6F-4F8E-4EBC-A64B-C4E695B5B7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="" xmlns:a16="http://schemas.microsoft.com/office/drawing/2014/main" id="{C24D5446-42BF-41AF-8353-DF3D7781DF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="" xmlns:a16="http://schemas.microsoft.com/office/drawing/2014/main" id="{2BD9C4B4-B109-42DA-95CA-1797D1606C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="" xmlns:a16="http://schemas.microsoft.com/office/drawing/2014/main" id="{A80CC629-F264-4434-81F5-009C659174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="" xmlns:a16="http://schemas.microsoft.com/office/drawing/2014/main" id="{F5B0343F-29AB-4160-85CF-6D84018ECE3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="" xmlns:a16="http://schemas.microsoft.com/office/drawing/2014/main" id="{BC3BF0DA-DE8B-428A-B067-6B37448DCD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BC867-7986-4F00-9828-EE415193FAEB}" type="datetimeFigureOut">
              <a:rPr lang="fr-FR" smtClean="0"/>
              <a:pPr/>
              <a:t>12/02/2018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="" xmlns:a16="http://schemas.microsoft.com/office/drawing/2014/main" id="{10A19ADF-C3B6-42E2-8ECA-D89FB06A89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="" xmlns:a16="http://schemas.microsoft.com/office/drawing/2014/main" id="{EF737F3D-5D42-442C-B7DC-4FC9914987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B64CB-C3B2-4972-9F23-5B9C04BDC601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972061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B9216069-C854-46F1-9D42-6CDD04B69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="" xmlns:a16="http://schemas.microsoft.com/office/drawing/2014/main" id="{79DF3462-3FD3-4525-BEEF-7B12E728C7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BC867-7986-4F00-9828-EE415193FAEB}" type="datetimeFigureOut">
              <a:rPr lang="fr-FR" smtClean="0"/>
              <a:pPr/>
              <a:t>12/02/2018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="" xmlns:a16="http://schemas.microsoft.com/office/drawing/2014/main" id="{08F7A6E3-C291-45EB-90DA-9314FB345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="" xmlns:a16="http://schemas.microsoft.com/office/drawing/2014/main" id="{441F22B0-5BA4-4321-9621-C8EED07EC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B64CB-C3B2-4972-9F23-5B9C04BDC601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014252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="" xmlns:a16="http://schemas.microsoft.com/office/drawing/2014/main" id="{2694F74F-42FA-4141-A34A-44443D657F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BC867-7986-4F00-9828-EE415193FAEB}" type="datetimeFigureOut">
              <a:rPr lang="fr-FR" smtClean="0"/>
              <a:pPr/>
              <a:t>12/02/2018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="" xmlns:a16="http://schemas.microsoft.com/office/drawing/2014/main" id="{63B79CF2-1871-43B3-81B3-3EDA9F4841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="" xmlns:a16="http://schemas.microsoft.com/office/drawing/2014/main" id="{821A7946-EE15-411E-835C-EA5A6182F2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B64CB-C3B2-4972-9F23-5B9C04BDC601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865846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3C8651C9-2A69-403A-8C64-A7B45FB232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="" xmlns:a16="http://schemas.microsoft.com/office/drawing/2014/main" id="{879C852E-3B7D-4E2C-9E65-2C6BEBE37A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="" xmlns:a16="http://schemas.microsoft.com/office/drawing/2014/main" id="{A0E6DB20-8F9A-494B-8F9C-3E2766CFDE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="" xmlns:a16="http://schemas.microsoft.com/office/drawing/2014/main" id="{220E3D65-D24C-43D6-AAD3-B6A93052F7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BC867-7986-4F00-9828-EE415193FAEB}" type="datetimeFigureOut">
              <a:rPr lang="fr-FR" smtClean="0"/>
              <a:pPr/>
              <a:t>12/02/2018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="" xmlns:a16="http://schemas.microsoft.com/office/drawing/2014/main" id="{DC9906C7-2B6A-4A28-9143-57D6F5E459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="" xmlns:a16="http://schemas.microsoft.com/office/drawing/2014/main" id="{E7D5D567-363C-44D9-87B9-F6A9C1B4A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B64CB-C3B2-4972-9F23-5B9C04BDC601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594436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52091590-6D3B-4E32-9687-BAA6FA8EB1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="" xmlns:a16="http://schemas.microsoft.com/office/drawing/2014/main" id="{3CA779B8-C9D3-4BC9-89E1-6A9C363025B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="" xmlns:a16="http://schemas.microsoft.com/office/drawing/2014/main" id="{5F61F19A-A772-48FE-8974-24CD75EC98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="" xmlns:a16="http://schemas.microsoft.com/office/drawing/2014/main" id="{2A57F1A1-3C98-4ADD-B2BF-B8C285E187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BC867-7986-4F00-9828-EE415193FAEB}" type="datetimeFigureOut">
              <a:rPr lang="fr-FR" smtClean="0"/>
              <a:pPr/>
              <a:t>12/02/2018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="" xmlns:a16="http://schemas.microsoft.com/office/drawing/2014/main" id="{87891478-3A19-40AE-9501-66D535BE4C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="" xmlns:a16="http://schemas.microsoft.com/office/drawing/2014/main" id="{15C43CDB-C414-4AAA-A30C-713A1734C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B64CB-C3B2-4972-9F23-5B9C04BDC601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562161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="" xmlns:a16="http://schemas.microsoft.com/office/drawing/2014/main" id="{655BB29C-3E86-4F29-9CF2-AE530A6159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="" xmlns:a16="http://schemas.microsoft.com/office/drawing/2014/main" id="{BDC91ED4-3FD1-479A-89D3-04E81C714E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="" xmlns:a16="http://schemas.microsoft.com/office/drawing/2014/main" id="{2668AE47-16BF-4B90-A0AD-0DA1D12AC7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1BC867-7986-4F00-9828-EE415193FAEB}" type="datetimeFigureOut">
              <a:rPr lang="fr-FR" smtClean="0"/>
              <a:pPr/>
              <a:t>12/02/2018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="" xmlns:a16="http://schemas.microsoft.com/office/drawing/2014/main" id="{E1785384-904D-440C-AC10-FA4F10FD5A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="" xmlns:a16="http://schemas.microsoft.com/office/drawing/2014/main" id="{E6EB03D9-2A0D-4273-ABC8-C9D76A91AA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BB64CB-C3B2-4972-9F23-5B9C04BDC601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696911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Relationship Id="rId3" Type="http://schemas.microsoft.com/office/2007/relationships/hdphoto" Target="../media/hdphoto2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0.svg"/><Relationship Id="rId5" Type="http://schemas.openxmlformats.org/officeDocument/2006/relationships/image" Target="../media/image21.png"/><Relationship Id="rId6" Type="http://schemas.openxmlformats.org/officeDocument/2006/relationships/image" Target="../media/image22.svg"/><Relationship Id="rId7" Type="http://schemas.openxmlformats.org/officeDocument/2006/relationships/image" Target="../media/image22.png"/><Relationship Id="rId8" Type="http://schemas.openxmlformats.org/officeDocument/2006/relationships/image" Target="../media/image24.sv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Relationship Id="rId3" Type="http://schemas.openxmlformats.org/officeDocument/2006/relationships/image" Target="../media/image24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Relationship Id="rId3" Type="http://schemas.openxmlformats.org/officeDocument/2006/relationships/image" Target="../media/image26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al.usda.gov/afsic/sustainable-agriculture-definitions-and-terms.com" TargetMode="External"/><Relationship Id="rId4" Type="http://schemas.openxmlformats.org/officeDocument/2006/relationships/hyperlink" Target="http://eap.mcgill.ca/AASA_1.htm" TargetMode="External"/><Relationship Id="rId5" Type="http://schemas.openxmlformats.org/officeDocument/2006/relationships/hyperlink" Target="https://you.stonybrook.edu/environment/sustainable-vs-conventional-agriculture/" TargetMode="External"/><Relationship Id="rId6" Type="http://schemas.openxmlformats.org/officeDocument/2006/relationships/hyperlink" Target="NULL" TargetMode="External"/><Relationship Id="rId7" Type="http://schemas.openxmlformats.org/officeDocument/2006/relationships/hyperlink" Target="NULL" TargetMode="External"/><Relationship Id="rId8" Type="http://schemas.openxmlformats.org/officeDocument/2006/relationships/hyperlink" Target="https://www.ecowatch.com/gmos-will-not-feed-the-world-new-report-concludes-1882023777.html" TargetMode="External"/><Relationship Id="rId1" Type="http://schemas.openxmlformats.org/officeDocument/2006/relationships/slideLayout" Target="../slideLayouts/slideLayout6.xml"/><Relationship Id="rId2" Type="http://schemas.openxmlformats.org/officeDocument/2006/relationships/hyperlink" Target="http://www.teachmefinance.com/Scientific_Terms/Alternative%20agriculture%20.html#ixzz55yENmNGE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jpeg"/><Relationship Id="rId3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4" Type="http://schemas.openxmlformats.org/officeDocument/2006/relationships/image" Target="../media/image10.jpeg"/><Relationship Id="rId5" Type="http://schemas.openxmlformats.org/officeDocument/2006/relationships/image" Target="../media/image11.jpeg"/><Relationship Id="rId6" Type="http://schemas.openxmlformats.org/officeDocument/2006/relationships/image" Target="../media/image12.png"/><Relationship Id="rId7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4" Type="http://schemas.openxmlformats.org/officeDocument/2006/relationships/image" Target="../media/image15.png"/><Relationship Id="rId5" Type="http://schemas.openxmlformats.org/officeDocument/2006/relationships/image" Target="../media/image14.svg"/><Relationship Id="rId6" Type="http://schemas.openxmlformats.org/officeDocument/2006/relationships/image" Target="../media/image16.jpeg"/><Relationship Id="rId7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Résultat de recherche d'images pour &quot;fond d'écran champ&quot;">
            <a:extLst>
              <a:ext uri="{FF2B5EF4-FFF2-40B4-BE49-F238E27FC236}">
                <a16:creationId xmlns="" xmlns:a16="http://schemas.microsoft.com/office/drawing/2014/main" id="{574ADF93-204D-4973-B481-F7273E284C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>
            <a:extLst>
              <a:ext uri="{FF2B5EF4-FFF2-40B4-BE49-F238E27FC236}">
                <a16:creationId xmlns="" xmlns:a16="http://schemas.microsoft.com/office/drawing/2014/main" id="{2EA483F6-9697-451D-A700-A198B3CF6D9C}"/>
              </a:ext>
            </a:extLst>
          </p:cNvPr>
          <p:cNvSpPr txBox="1"/>
          <p:nvPr/>
        </p:nvSpPr>
        <p:spPr>
          <a:xfrm>
            <a:off x="633046" y="1716258"/>
            <a:ext cx="1112754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800" dirty="0">
                <a:ln w="19050">
                  <a:solidFill>
                    <a:schemeClr val="accent6">
                      <a:lumMod val="75000"/>
                    </a:schemeClr>
                  </a:solidFill>
                </a:ln>
                <a:solidFill>
                  <a:schemeClr val="bg1"/>
                </a:solidFill>
                <a:latin typeface="Bell MT" panose="02020503060305020303" pitchFamily="18" charset="0"/>
              </a:rPr>
              <a:t>Alternative agriculture 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="" xmlns:a16="http://schemas.microsoft.com/office/drawing/2014/main" id="{58A13B7A-F3A3-4666-9704-E96B6394831A}"/>
              </a:ext>
            </a:extLst>
          </p:cNvPr>
          <p:cNvSpPr txBox="1"/>
          <p:nvPr/>
        </p:nvSpPr>
        <p:spPr>
          <a:xfrm>
            <a:off x="0" y="140677"/>
            <a:ext cx="23211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>
                <a:latin typeface="Bell MT" panose="02020503060305020303" pitchFamily="18" charset="0"/>
              </a:rPr>
              <a:t>Maurel Valentin </a:t>
            </a:r>
          </a:p>
          <a:p>
            <a:r>
              <a:rPr lang="fr-FR" i="1" dirty="0">
                <a:latin typeface="Bell MT" panose="02020503060305020303" pitchFamily="18" charset="0"/>
              </a:rPr>
              <a:t>Duclaux Louison 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="" xmlns:a16="http://schemas.microsoft.com/office/drawing/2014/main" id="{2D3931CC-4E2E-4DF2-94C0-F6F51CC0D42D}"/>
              </a:ext>
            </a:extLst>
          </p:cNvPr>
          <p:cNvSpPr txBox="1"/>
          <p:nvPr/>
        </p:nvSpPr>
        <p:spPr>
          <a:xfrm>
            <a:off x="8632874" y="2870420"/>
            <a:ext cx="35591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i="1" dirty="0">
                <a:solidFill>
                  <a:schemeClr val="bg1"/>
                </a:solidFill>
              </a:rPr>
              <a:t>The 12th of </a:t>
            </a:r>
            <a:r>
              <a:rPr lang="fr-FR" sz="1600" i="1" dirty="0" err="1">
                <a:solidFill>
                  <a:schemeClr val="bg1"/>
                </a:solidFill>
              </a:rPr>
              <a:t>February</a:t>
            </a:r>
            <a:r>
              <a:rPr lang="fr-FR" sz="1600" i="1" dirty="0">
                <a:solidFill>
                  <a:schemeClr val="bg1"/>
                </a:solidFill>
              </a:rPr>
              <a:t>, 2018</a:t>
            </a:r>
          </a:p>
        </p:txBody>
      </p:sp>
    </p:spTree>
    <p:extLst>
      <p:ext uri="{BB962C8B-B14F-4D97-AF65-F5344CB8AC3E}">
        <p14:creationId xmlns:p14="http://schemas.microsoft.com/office/powerpoint/2010/main" val="3048552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="" xmlns:a16="http://schemas.microsoft.com/office/drawing/2014/main" id="{6B8E0AFB-BBBE-4FD7-B716-80C5C120B70A}"/>
              </a:ext>
            </a:extLst>
          </p:cNvPr>
          <p:cNvSpPr txBox="1"/>
          <p:nvPr/>
        </p:nvSpPr>
        <p:spPr>
          <a:xfrm>
            <a:off x="1031965" y="1496509"/>
            <a:ext cx="10880035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GB" sz="2400" dirty="0" smtClean="0">
                <a:latin typeface="Bell MT" panose="02020503060305020303" pitchFamily="18" charset="0"/>
              </a:rPr>
              <a:t>Non dangerous farming for fauna and earth</a:t>
            </a:r>
          </a:p>
          <a:p>
            <a:pPr marL="342900" indent="-342900">
              <a:buFontTx/>
              <a:buChar char="-"/>
            </a:pPr>
            <a:endParaRPr lang="en-GB" sz="2400" dirty="0" smtClean="0">
              <a:latin typeface="Bell MT" panose="02020503060305020303" pitchFamily="18" charset="0"/>
            </a:endParaRPr>
          </a:p>
          <a:p>
            <a:pPr marL="342900" indent="-342900">
              <a:buFontTx/>
              <a:buChar char="-"/>
            </a:pPr>
            <a:r>
              <a:rPr lang="en-GB" sz="2400" dirty="0" smtClean="0">
                <a:latin typeface="Bell MT" panose="02020503060305020303" pitchFamily="18" charset="0"/>
              </a:rPr>
              <a:t>Protect the soil from erosion</a:t>
            </a:r>
          </a:p>
          <a:p>
            <a:pPr marL="342900" indent="-342900">
              <a:buFontTx/>
              <a:buChar char="-"/>
            </a:pPr>
            <a:endParaRPr lang="en-GB" sz="2400" dirty="0" smtClean="0">
              <a:latin typeface="Bell MT" panose="02020503060305020303" pitchFamily="18" charset="0"/>
            </a:endParaRPr>
          </a:p>
          <a:p>
            <a:pPr marL="342900" indent="-342900">
              <a:buFontTx/>
              <a:buChar char="-"/>
            </a:pPr>
            <a:r>
              <a:rPr lang="en-GB" sz="2400" dirty="0" smtClean="0">
                <a:latin typeface="Bell MT" panose="02020503060305020303" pitchFamily="18" charset="0"/>
              </a:rPr>
              <a:t>Respect the food chain </a:t>
            </a:r>
          </a:p>
          <a:p>
            <a:pPr marL="342900" indent="-342900">
              <a:buFontTx/>
              <a:buChar char="-"/>
            </a:pPr>
            <a:endParaRPr lang="en-GB" sz="2400" dirty="0" smtClean="0">
              <a:latin typeface="Bell MT" panose="02020503060305020303" pitchFamily="18" charset="0"/>
            </a:endParaRPr>
          </a:p>
          <a:p>
            <a:pPr marL="342900" indent="-342900">
              <a:buFontTx/>
              <a:buChar char="-"/>
            </a:pPr>
            <a:r>
              <a:rPr lang="en-GB" sz="2400" dirty="0" smtClean="0">
                <a:latin typeface="Bell MT" panose="02020503060305020303" pitchFamily="18" charset="0"/>
              </a:rPr>
              <a:t>Good for </a:t>
            </a:r>
            <a:r>
              <a:rPr lang="en-GB" sz="2400" dirty="0" smtClean="0">
                <a:latin typeface="Bell MT" panose="02020503060305020303" pitchFamily="18" charset="0"/>
              </a:rPr>
              <a:t>health </a:t>
            </a:r>
            <a:endParaRPr lang="en-GB" sz="2400" dirty="0" smtClean="0">
              <a:latin typeface="Bell MT" panose="02020503060305020303" pitchFamily="18" charset="0"/>
            </a:endParaRPr>
          </a:p>
          <a:p>
            <a:pPr marL="342900" indent="-342900">
              <a:buFontTx/>
              <a:buChar char="-"/>
            </a:pPr>
            <a:endParaRPr lang="en-GB" sz="2400" dirty="0" smtClean="0">
              <a:latin typeface="Bell MT" panose="02020503060305020303" pitchFamily="18" charset="0"/>
            </a:endParaRPr>
          </a:p>
          <a:p>
            <a:pPr marL="342900" indent="-342900">
              <a:buFontTx/>
              <a:buChar char="-"/>
            </a:pPr>
            <a:r>
              <a:rPr lang="en-GB" sz="2400" dirty="0" smtClean="0">
                <a:latin typeface="Bell MT" panose="02020503060305020303" pitchFamily="18" charset="0"/>
              </a:rPr>
              <a:t>Limit waste </a:t>
            </a:r>
          </a:p>
          <a:p>
            <a:r>
              <a:rPr lang="fr-FR" dirty="0" smtClean="0"/>
              <a:t> </a:t>
            </a:r>
            <a:endParaRPr lang="fr-FR" dirty="0"/>
          </a:p>
          <a:p>
            <a:r>
              <a:rPr lang="fr-FR" dirty="0"/>
              <a:t> </a:t>
            </a:r>
          </a:p>
          <a:p>
            <a:endParaRPr lang="fr-FR" dirty="0"/>
          </a:p>
        </p:txBody>
      </p:sp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5FEA67B8-2DF1-4787-85F6-3278CD8CACB8}"/>
              </a:ext>
            </a:extLst>
          </p:cNvPr>
          <p:cNvSpPr/>
          <p:nvPr/>
        </p:nvSpPr>
        <p:spPr>
          <a:xfrm>
            <a:off x="398511" y="191168"/>
            <a:ext cx="311219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4000" i="1" u="sng" spc="300" dirty="0" smtClean="0">
                <a:solidFill>
                  <a:schemeClr val="accent6">
                    <a:lumMod val="50000"/>
                  </a:schemeClr>
                </a:solidFill>
                <a:latin typeface="Bell MT" panose="02020503060305020303" pitchFamily="18" charset="0"/>
              </a:rPr>
              <a:t>Advantages</a:t>
            </a:r>
            <a:r>
              <a:rPr lang="fr-FR" sz="4000" u="sng" spc="300" dirty="0" smtClean="0">
                <a:solidFill>
                  <a:schemeClr val="accent6">
                    <a:lumMod val="50000"/>
                  </a:schemeClr>
                </a:solidFill>
                <a:latin typeface="Bell MT" panose="02020503060305020303" pitchFamily="18" charset="0"/>
              </a:rPr>
              <a:t> </a:t>
            </a:r>
            <a:r>
              <a:rPr lang="fr-FR" sz="3200" u="sng" spc="300" dirty="0">
                <a:solidFill>
                  <a:schemeClr val="accent6">
                    <a:lumMod val="50000"/>
                  </a:schemeClr>
                </a:solidFill>
              </a:rPr>
              <a:t>:</a:t>
            </a:r>
          </a:p>
        </p:txBody>
      </p:sp>
      <p:pic>
        <p:nvPicPr>
          <p:cNvPr id="1028" name="Picture 4" descr="Image associée">
            <a:extLst>
              <a:ext uri="{FF2B5EF4-FFF2-40B4-BE49-F238E27FC236}">
                <a16:creationId xmlns="" xmlns:a16="http://schemas.microsoft.com/office/drawing/2014/main" id="{13B27083-308E-4F46-8886-D22BC6DFC2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845" b="92699" l="375" r="94438">
                        <a14:foregroundMark x1="4063" y1="66297" x2="4063" y2="66297"/>
                        <a14:foregroundMark x1="21500" y1="40548" x2="21500" y2="40548"/>
                        <a14:foregroundMark x1="20375" y1="42308" x2="21500" y2="37093"/>
                        <a14:foregroundMark x1="375" y1="51369" x2="375" y2="51369"/>
                        <a14:foregroundMark x1="11625" y1="6975" x2="19438" y2="8866"/>
                        <a14:foregroundMark x1="33875" y1="20665" x2="33875" y2="20665"/>
                        <a14:foregroundMark x1="37188" y1="24185" x2="37188" y2="24185"/>
                        <a14:foregroundMark x1="34438" y1="79596" x2="34438" y2="79596"/>
                        <a14:foregroundMark x1="34438" y1="79596" x2="45000" y2="65124"/>
                        <a14:foregroundMark x1="45000" y1="65124" x2="45000" y2="65124"/>
                        <a14:foregroundMark x1="17375" y1="92764" x2="17375" y2="92764"/>
                        <a14:foregroundMark x1="41313" y1="81160" x2="41313" y2="81160"/>
                        <a14:foregroundMark x1="44063" y1="40222" x2="44063" y2="40222"/>
                        <a14:foregroundMark x1="40563" y1="57953" x2="40563" y2="57953"/>
                        <a14:foregroundMark x1="35000" y1="54107" x2="35000" y2="54107"/>
                        <a14:foregroundMark x1="54063" y1="45958" x2="54063" y2="45958"/>
                        <a14:foregroundMark x1="59438" y1="42699" x2="59438" y2="42699"/>
                        <a14:foregroundMark x1="59062" y1="40222" x2="59062" y2="40222"/>
                        <a14:foregroundMark x1="55188" y1="47327" x2="55188" y2="47327"/>
                        <a14:foregroundMark x1="64813" y1="78292" x2="71313" y2="76076"/>
                        <a14:foregroundMark x1="71313" y1="76076" x2="75313" y2="69361"/>
                        <a14:foregroundMark x1="75313" y1="69361" x2="75375" y2="67471"/>
                        <a14:foregroundMark x1="66688" y1="58735" x2="66688" y2="58735"/>
                        <a14:foregroundMark x1="60375" y1="84420" x2="60375" y2="84420"/>
                        <a14:foregroundMark x1="74438" y1="90808" x2="74438" y2="90808"/>
                        <a14:foregroundMark x1="67438" y1="85398" x2="67438" y2="85398"/>
                        <a14:foregroundMark x1="65563" y1="86767" x2="65563" y2="86767"/>
                        <a14:foregroundMark x1="63125" y1="86375" x2="63125" y2="86375"/>
                        <a14:foregroundMark x1="91125" y1="85007" x2="94438" y2="79791"/>
                        <a14:foregroundMark x1="46313" y1="59322" x2="46313" y2="59322"/>
                        <a14:foregroundMark x1="89063" y1="85789" x2="89063" y2="85789"/>
                        <a14:foregroundMark x1="36500" y1="18383" x2="36500" y2="18383"/>
                        <a14:foregroundMark x1="33875" y1="27053" x2="33875" y2="27053"/>
                        <a14:foregroundMark x1="58875" y1="45958" x2="58875" y2="45958"/>
                        <a14:backgroundMark x1="27563" y1="78618" x2="27563" y2="78618"/>
                        <a14:backgroundMark x1="1438" y1="56910" x2="1438" y2="5691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685184" y="191168"/>
            <a:ext cx="6506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389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="" xmlns:a16="http://schemas.microsoft.com/office/drawing/2014/main" id="{5F638788-8DD8-40E7-B0AA-9A8B20778112}"/>
              </a:ext>
            </a:extLst>
          </p:cNvPr>
          <p:cNvSpPr txBox="1"/>
          <p:nvPr/>
        </p:nvSpPr>
        <p:spPr>
          <a:xfrm>
            <a:off x="881372" y="850603"/>
            <a:ext cx="1146313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GB" sz="2400" dirty="0" smtClean="0">
                <a:latin typeface="Bell MT" panose="02020503060305020303" pitchFamily="18" charset="0"/>
              </a:rPr>
              <a:t>Expensive prices</a:t>
            </a:r>
          </a:p>
          <a:p>
            <a:r>
              <a:rPr lang="en-GB" sz="2400" dirty="0" smtClean="0">
                <a:latin typeface="Bell MT" panose="02020503060305020303" pitchFamily="18" charset="0"/>
              </a:rPr>
              <a:t> </a:t>
            </a:r>
          </a:p>
          <a:p>
            <a:pPr marL="342900" indent="-342900">
              <a:buFontTx/>
              <a:buChar char="-"/>
            </a:pPr>
            <a:r>
              <a:rPr lang="en-GB" sz="2400" dirty="0" smtClean="0">
                <a:latin typeface="Bell MT" panose="02020503060305020303" pitchFamily="18" charset="0"/>
              </a:rPr>
              <a:t>More work</a:t>
            </a:r>
          </a:p>
          <a:p>
            <a:pPr marL="342900" indent="-342900">
              <a:buFontTx/>
              <a:buChar char="-"/>
            </a:pPr>
            <a:endParaRPr lang="en-GB" sz="2400" dirty="0" smtClean="0">
              <a:latin typeface="Bell MT" panose="02020503060305020303" pitchFamily="18" charset="0"/>
            </a:endParaRPr>
          </a:p>
          <a:p>
            <a:r>
              <a:rPr lang="en-GB" sz="2400" dirty="0" smtClean="0">
                <a:latin typeface="Bell MT" panose="02020503060305020303" pitchFamily="18" charset="0"/>
              </a:rPr>
              <a:t>-   Less esthetical vegetables and fruits (not a drawback for everyone)</a:t>
            </a:r>
          </a:p>
          <a:p>
            <a:endParaRPr lang="en-GB" sz="2400" dirty="0" smtClean="0">
              <a:latin typeface="Bell MT" panose="02020503060305020303" pitchFamily="18" charset="0"/>
            </a:endParaRPr>
          </a:p>
          <a:p>
            <a:pPr marL="342900" indent="-342900">
              <a:buFontTx/>
              <a:buChar char="-"/>
            </a:pPr>
            <a:r>
              <a:rPr lang="en-GB" sz="2400" dirty="0" smtClean="0">
                <a:latin typeface="Bell MT" panose="02020503060305020303" pitchFamily="18" charset="0"/>
              </a:rPr>
              <a:t>Hard to grow with zero chemical </a:t>
            </a:r>
          </a:p>
          <a:p>
            <a:pPr marL="342900" indent="-342900">
              <a:buFontTx/>
              <a:buChar char="-"/>
            </a:pPr>
            <a:endParaRPr lang="en-GB" sz="2400" dirty="0" smtClean="0">
              <a:latin typeface="Bell MT" panose="02020503060305020303" pitchFamily="18" charset="0"/>
            </a:endParaRPr>
          </a:p>
          <a:p>
            <a:pPr marL="342900" indent="-342900">
              <a:buFontTx/>
              <a:buChar char="-"/>
            </a:pPr>
            <a:r>
              <a:rPr lang="en-GB" sz="2400" dirty="0" smtClean="0">
                <a:latin typeface="Bell MT" panose="02020503060305020303" pitchFamily="18" charset="0"/>
              </a:rPr>
              <a:t>Lower yields</a:t>
            </a:r>
            <a:endParaRPr lang="en-GB" sz="2400" dirty="0">
              <a:latin typeface="Bell MT" panose="02020503060305020303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BB90CE0A-695A-4594-9C3E-7C96C5E8A6D0}"/>
              </a:ext>
            </a:extLst>
          </p:cNvPr>
          <p:cNvSpPr/>
          <p:nvPr/>
        </p:nvSpPr>
        <p:spPr>
          <a:xfrm>
            <a:off x="450574" y="176984"/>
            <a:ext cx="238809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800" i="1" u="sng" spc="300" dirty="0">
                <a:solidFill>
                  <a:schemeClr val="accent6">
                    <a:lumMod val="50000"/>
                  </a:schemeClr>
                </a:solidFill>
                <a:latin typeface="Bell MT" panose="02020503060305020303" pitchFamily="18" charset="0"/>
              </a:rPr>
              <a:t>Drawbacks</a:t>
            </a:r>
            <a:r>
              <a:rPr lang="fr-FR" sz="2800" u="sng" spc="300" dirty="0">
                <a:solidFill>
                  <a:schemeClr val="accent6">
                    <a:lumMod val="50000"/>
                  </a:schemeClr>
                </a:solidFill>
                <a:latin typeface="Bell MT" panose="02020503060305020303" pitchFamily="18" charset="0"/>
              </a:rPr>
              <a:t> : </a:t>
            </a:r>
          </a:p>
        </p:txBody>
      </p:sp>
      <p:pic>
        <p:nvPicPr>
          <p:cNvPr id="2050" name="Picture 2" descr="Résultat de recherche d'images pour &quot;ugly fruits&quot;">
            <a:extLst>
              <a:ext uri="{FF2B5EF4-FFF2-40B4-BE49-F238E27FC236}">
                <a16:creationId xmlns="" xmlns:a16="http://schemas.microsoft.com/office/drawing/2014/main" id="{9FB0F502-E711-46D2-A4B8-A0753A72AB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232"/>
          <a:stretch/>
        </p:blipFill>
        <p:spPr bwMode="auto">
          <a:xfrm>
            <a:off x="661766" y="4160895"/>
            <a:ext cx="10868468" cy="269710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aphique 4" descr="Pièces">
            <a:extLst>
              <a:ext uri="{FF2B5EF4-FFF2-40B4-BE49-F238E27FC236}">
                <a16:creationId xmlns="" xmlns:a16="http://schemas.microsoft.com/office/drawing/2014/main" id="{25BB89A1-BAF2-4182-AD5B-91ECC3CD17B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56583" y="1526278"/>
            <a:ext cx="914400" cy="914400"/>
          </a:xfrm>
          <a:prstGeom prst="rect">
            <a:avLst/>
          </a:prstGeom>
        </p:spPr>
      </p:pic>
      <p:pic>
        <p:nvPicPr>
          <p:cNvPr id="7" name="Graphique 6" descr="Argent">
            <a:extLst>
              <a:ext uri="{FF2B5EF4-FFF2-40B4-BE49-F238E27FC236}">
                <a16:creationId xmlns="" xmlns:a16="http://schemas.microsoft.com/office/drawing/2014/main" id="{801EE1F7-B0B5-477C-93F4-D247EC38AB2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141915" y="718734"/>
            <a:ext cx="914400" cy="914400"/>
          </a:xfrm>
          <a:prstGeom prst="rect">
            <a:avLst/>
          </a:prstGeom>
        </p:spPr>
      </p:pic>
      <p:pic>
        <p:nvPicPr>
          <p:cNvPr id="9" name="Graphique 8" descr="Étiquette de prix">
            <a:extLst>
              <a:ext uri="{FF2B5EF4-FFF2-40B4-BE49-F238E27FC236}">
                <a16:creationId xmlns="" xmlns:a16="http://schemas.microsoft.com/office/drawing/2014/main" id="{FDDDEE76-4F90-477E-9DE4-EEB7C0F1AF9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557111" y="6073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998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="" xmlns:a16="http://schemas.microsoft.com/office/drawing/2014/main" id="{82383A01-81CC-4179-BA5D-4AD3D39D42AB}"/>
              </a:ext>
            </a:extLst>
          </p:cNvPr>
          <p:cNvSpPr txBox="1"/>
          <p:nvPr/>
        </p:nvSpPr>
        <p:spPr>
          <a:xfrm>
            <a:off x="0" y="47953"/>
            <a:ext cx="12192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i="1" u="sng" dirty="0" smtClean="0">
                <a:solidFill>
                  <a:schemeClr val="accent6">
                    <a:lumMod val="50000"/>
                  </a:schemeClr>
                </a:solidFill>
                <a:latin typeface="Bell MT" panose="02020503060305020303" pitchFamily="18" charset="0"/>
              </a:rPr>
              <a:t>Differences between organic and alternative agriculture </a:t>
            </a:r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</p:txBody>
      </p:sp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E3C7F0B5-087D-4F0B-85CD-2A4C1FC67138}"/>
              </a:ext>
            </a:extLst>
          </p:cNvPr>
          <p:cNvSpPr/>
          <p:nvPr/>
        </p:nvSpPr>
        <p:spPr>
          <a:xfrm>
            <a:off x="6096000" y="2083060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2400" dirty="0" smtClean="0">
                <a:latin typeface="Bell MT" panose="02020503060305020303" pitchFamily="18" charset="0"/>
              </a:rPr>
              <a:t>Can be made at home, for subsistence farming </a:t>
            </a:r>
          </a:p>
          <a:p>
            <a:endParaRPr lang="en-GB" sz="2400" dirty="0" smtClean="0">
              <a:latin typeface="Bell MT" panose="02020503060305020303" pitchFamily="18" charset="0"/>
            </a:endParaRPr>
          </a:p>
          <a:p>
            <a:r>
              <a:rPr lang="en-GB" sz="2400" dirty="0" smtClean="0">
                <a:latin typeface="Bell MT" panose="02020503060305020303" pitchFamily="18" charset="0"/>
              </a:rPr>
              <a:t>No strict rules</a:t>
            </a:r>
            <a:endParaRPr lang="en-GB" sz="2400" dirty="0">
              <a:latin typeface="Bell MT" panose="02020503060305020303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053D9DC0-00FA-434E-92D0-282A20BF1543}"/>
              </a:ext>
            </a:extLst>
          </p:cNvPr>
          <p:cNvSpPr/>
          <p:nvPr/>
        </p:nvSpPr>
        <p:spPr>
          <a:xfrm>
            <a:off x="302354" y="2001977"/>
            <a:ext cx="390388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 smtClean="0">
                <a:latin typeface="Bell MT" panose="02020503060305020303" pitchFamily="18" charset="0"/>
              </a:rPr>
              <a:t>Label </a:t>
            </a:r>
          </a:p>
          <a:p>
            <a:endParaRPr lang="en-GB" sz="2400" dirty="0" smtClean="0">
              <a:latin typeface="Bell MT" panose="02020503060305020303" pitchFamily="18" charset="0"/>
            </a:endParaRPr>
          </a:p>
          <a:p>
            <a:r>
              <a:rPr lang="en-GB" sz="2400" dirty="0" smtClean="0">
                <a:latin typeface="Bell MT" panose="02020503060305020303" pitchFamily="18" charset="0"/>
              </a:rPr>
              <a:t>Significant production</a:t>
            </a:r>
          </a:p>
          <a:p>
            <a:endParaRPr lang="en-GB" sz="2400" dirty="0" smtClean="0">
              <a:latin typeface="Bell MT" panose="02020503060305020303" pitchFamily="18" charset="0"/>
            </a:endParaRPr>
          </a:p>
          <a:p>
            <a:r>
              <a:rPr lang="en-GB" sz="2400" dirty="0" smtClean="0">
                <a:latin typeface="Bell MT" panose="02020503060305020303" pitchFamily="18" charset="0"/>
              </a:rPr>
              <a:t>A type of alternative </a:t>
            </a:r>
            <a:endParaRPr lang="en-GB" sz="2400" dirty="0">
              <a:latin typeface="Bell MT" panose="02020503060305020303" pitchFamily="18" charset="0"/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="" xmlns:a16="http://schemas.microsoft.com/office/drawing/2014/main" id="{2EB76A74-FA0F-44BA-8CE6-505CC1C873AC}"/>
              </a:ext>
            </a:extLst>
          </p:cNvPr>
          <p:cNvSpPr txBox="1"/>
          <p:nvPr/>
        </p:nvSpPr>
        <p:spPr>
          <a:xfrm>
            <a:off x="1192696" y="1205898"/>
            <a:ext cx="28624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u="sng" dirty="0" err="1">
                <a:latin typeface="Bell MT" panose="02020503060305020303" pitchFamily="18" charset="0"/>
              </a:rPr>
              <a:t>Organic</a:t>
            </a:r>
            <a:endParaRPr lang="fr-FR" sz="2800" u="sng" dirty="0">
              <a:latin typeface="Bell MT" panose="02020503060305020303" pitchFamily="18" charset="0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="" xmlns:a16="http://schemas.microsoft.com/office/drawing/2014/main" id="{11A07E5E-D778-4537-A82E-2D6AF9734A63}"/>
              </a:ext>
            </a:extLst>
          </p:cNvPr>
          <p:cNvSpPr txBox="1"/>
          <p:nvPr/>
        </p:nvSpPr>
        <p:spPr>
          <a:xfrm>
            <a:off x="6612835" y="1205898"/>
            <a:ext cx="35648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u="sng" dirty="0">
                <a:latin typeface="Bell MT" panose="02020503060305020303" pitchFamily="18" charset="0"/>
              </a:rPr>
              <a:t>Alternative</a:t>
            </a:r>
            <a:r>
              <a:rPr lang="fr-FR" u="sng" dirty="0"/>
              <a:t> </a:t>
            </a:r>
          </a:p>
        </p:txBody>
      </p:sp>
      <p:pic>
        <p:nvPicPr>
          <p:cNvPr id="3074" name="Picture 2" descr="Résultat de recherche d'images pour &quot;organic png&quot;">
            <a:extLst>
              <a:ext uri="{FF2B5EF4-FFF2-40B4-BE49-F238E27FC236}">
                <a16:creationId xmlns="" xmlns:a16="http://schemas.microsoft.com/office/drawing/2014/main" id="{28244E45-6120-4864-86A6-975700CF1E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422" y="4120880"/>
            <a:ext cx="2571750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Résultat de recherche d'images pour &quot;potager&quot;">
            <a:extLst>
              <a:ext uri="{FF2B5EF4-FFF2-40B4-BE49-F238E27FC236}">
                <a16:creationId xmlns="" xmlns:a16="http://schemas.microsoft.com/office/drawing/2014/main" id="{15FB232A-F6CF-43E0-8E6D-FB7332205C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2330" y="3876637"/>
            <a:ext cx="4094358" cy="272957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Connecteur droit 7">
            <a:extLst>
              <a:ext uri="{FF2B5EF4-FFF2-40B4-BE49-F238E27FC236}">
                <a16:creationId xmlns="" xmlns:a16="http://schemas.microsoft.com/office/drawing/2014/main" id="{DEEDAFFD-66B4-43D2-B788-7160C52C250E}"/>
              </a:ext>
            </a:extLst>
          </p:cNvPr>
          <p:cNvCxnSpPr/>
          <p:nvPr/>
        </p:nvCxnSpPr>
        <p:spPr>
          <a:xfrm>
            <a:off x="5247249" y="1729118"/>
            <a:ext cx="0" cy="5128882"/>
          </a:xfrm>
          <a:prstGeom prst="line">
            <a:avLst/>
          </a:prstGeom>
          <a:ln w="762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1975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="" xmlns:a16="http://schemas.microsoft.com/office/drawing/2014/main" id="{66D287BE-AEAF-4310-9DE4-A87E793970D0}"/>
              </a:ext>
            </a:extLst>
          </p:cNvPr>
          <p:cNvSpPr txBox="1"/>
          <p:nvPr/>
        </p:nvSpPr>
        <p:spPr>
          <a:xfrm>
            <a:off x="45662" y="282694"/>
            <a:ext cx="12192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i="1" u="sng" dirty="0" smtClean="0">
                <a:solidFill>
                  <a:schemeClr val="accent6">
                    <a:lumMod val="50000"/>
                  </a:schemeClr>
                </a:solidFill>
                <a:latin typeface="Bell MT" panose="02020503060305020303" pitchFamily="18" charset="0"/>
              </a:rPr>
              <a:t>Differences between intensive and alternative agriculture </a:t>
            </a:r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</p:txBody>
      </p:sp>
      <p:cxnSp>
        <p:nvCxnSpPr>
          <p:cNvPr id="4" name="Connecteur droit 3">
            <a:extLst>
              <a:ext uri="{FF2B5EF4-FFF2-40B4-BE49-F238E27FC236}">
                <a16:creationId xmlns="" xmlns:a16="http://schemas.microsoft.com/office/drawing/2014/main" id="{DEEDAFFD-66B4-43D2-B788-7160C52C250E}"/>
              </a:ext>
            </a:extLst>
          </p:cNvPr>
          <p:cNvCxnSpPr/>
          <p:nvPr/>
        </p:nvCxnSpPr>
        <p:spPr>
          <a:xfrm>
            <a:off x="5786895" y="1384344"/>
            <a:ext cx="0" cy="5128882"/>
          </a:xfrm>
          <a:prstGeom prst="line">
            <a:avLst/>
          </a:prstGeom>
          <a:ln w="762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ZoneTexte 1"/>
          <p:cNvSpPr txBox="1"/>
          <p:nvPr/>
        </p:nvSpPr>
        <p:spPr>
          <a:xfrm>
            <a:off x="354460" y="1238040"/>
            <a:ext cx="4883795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u="sng" dirty="0" smtClean="0">
                <a:latin typeface="Bell MT" charset="0"/>
                <a:ea typeface="Bell MT" charset="0"/>
                <a:cs typeface="Bell MT" charset="0"/>
              </a:rPr>
              <a:t>Intensive</a:t>
            </a:r>
          </a:p>
          <a:p>
            <a:pPr algn="ctr"/>
            <a:endParaRPr lang="fr-FR" sz="2800" b="1" dirty="0">
              <a:latin typeface="Bell MT" charset="0"/>
              <a:ea typeface="Bell MT" charset="0"/>
              <a:cs typeface="Bell MT" charset="0"/>
            </a:endParaRPr>
          </a:p>
          <a:p>
            <a:r>
              <a:rPr lang="en-GB" sz="2400" dirty="0" smtClean="0">
                <a:latin typeface="Bell MT" charset="0"/>
                <a:ea typeface="Bell MT" charset="0"/>
                <a:cs typeface="Bell MT" charset="0"/>
              </a:rPr>
              <a:t>Maximise yield of crops</a:t>
            </a:r>
          </a:p>
          <a:p>
            <a:endParaRPr lang="en-GB" sz="2400" dirty="0" smtClean="0">
              <a:latin typeface="Bell MT" charset="0"/>
              <a:ea typeface="Bell MT" charset="0"/>
              <a:cs typeface="Bell MT" charset="0"/>
            </a:endParaRPr>
          </a:p>
          <a:p>
            <a:r>
              <a:rPr lang="en-GB" sz="2400" dirty="0" smtClean="0">
                <a:latin typeface="Bell MT" charset="0"/>
                <a:ea typeface="Bell MT" charset="0"/>
                <a:cs typeface="Bell MT" charset="0"/>
              </a:rPr>
              <a:t>Use of inputs</a:t>
            </a:r>
          </a:p>
          <a:p>
            <a:endParaRPr lang="en-GB" sz="2400" dirty="0" smtClean="0">
              <a:latin typeface="Bell MT" charset="0"/>
              <a:ea typeface="Bell MT" charset="0"/>
              <a:cs typeface="Bell MT" charset="0"/>
            </a:endParaRPr>
          </a:p>
          <a:p>
            <a:r>
              <a:rPr lang="en-GB" sz="2400" dirty="0" smtClean="0">
                <a:latin typeface="Bell MT" charset="0"/>
                <a:ea typeface="Bell MT" charset="0"/>
                <a:cs typeface="Bell MT" charset="0"/>
              </a:rPr>
              <a:t>Do not respect the biological cycle of crops and livestock</a:t>
            </a:r>
          </a:p>
          <a:p>
            <a:endParaRPr lang="fr-FR" sz="2800" b="1" dirty="0">
              <a:latin typeface="Bell MT" charset="0"/>
              <a:ea typeface="Bell MT" charset="0"/>
              <a:cs typeface="Bell MT" charset="0"/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6141662" y="1238040"/>
            <a:ext cx="5547360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u="sng" dirty="0" smtClean="0">
                <a:latin typeface="Bell MT" charset="0"/>
                <a:ea typeface="Bell MT" charset="0"/>
                <a:cs typeface="Bell MT" charset="0"/>
              </a:rPr>
              <a:t>Alternative</a:t>
            </a:r>
          </a:p>
          <a:p>
            <a:endParaRPr lang="fr-FR" sz="2800" dirty="0" smtClean="0">
              <a:latin typeface="Bell MT" charset="0"/>
              <a:ea typeface="Bell MT" charset="0"/>
              <a:cs typeface="Bell MT" charset="0"/>
            </a:endParaRPr>
          </a:p>
          <a:p>
            <a:r>
              <a:rPr lang="en-GB" sz="2400" dirty="0" smtClean="0">
                <a:latin typeface="Bell MT" charset="0"/>
                <a:ea typeface="Bell MT" charset="0"/>
                <a:cs typeface="Bell MT" charset="0"/>
              </a:rPr>
              <a:t>Do not focus on yield</a:t>
            </a:r>
          </a:p>
          <a:p>
            <a:endParaRPr lang="en-GB" sz="2800" dirty="0" smtClean="0">
              <a:latin typeface="Bell MT" charset="0"/>
              <a:ea typeface="Bell MT" charset="0"/>
              <a:cs typeface="Bell MT" charset="0"/>
            </a:endParaRPr>
          </a:p>
          <a:p>
            <a:r>
              <a:rPr lang="en-GB" sz="2400" dirty="0" smtClean="0">
                <a:latin typeface="Bell MT" charset="0"/>
                <a:ea typeface="Bell MT" charset="0"/>
                <a:cs typeface="Bell MT" charset="0"/>
              </a:rPr>
              <a:t>Do not use inputs</a:t>
            </a:r>
          </a:p>
          <a:p>
            <a:endParaRPr lang="en-GB" sz="2400" dirty="0" smtClean="0">
              <a:latin typeface="Bell MT" charset="0"/>
              <a:ea typeface="Bell MT" charset="0"/>
              <a:cs typeface="Bell MT" charset="0"/>
            </a:endParaRPr>
          </a:p>
          <a:p>
            <a:r>
              <a:rPr lang="en-GB" sz="2400" dirty="0" smtClean="0">
                <a:latin typeface="Bell MT" charset="0"/>
                <a:ea typeface="Bell MT" charset="0"/>
                <a:cs typeface="Bell MT" charset="0"/>
              </a:rPr>
              <a:t>Production system that sustains the health of soils, ecosystems and people </a:t>
            </a:r>
          </a:p>
          <a:p>
            <a:endParaRPr lang="fr-FR" sz="2800" dirty="0">
              <a:latin typeface="Bell MT" charset="0"/>
              <a:ea typeface="Bell MT" charset="0"/>
              <a:cs typeface="Bell MT" charset="0"/>
            </a:endParaRPr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3968" y="4617916"/>
            <a:ext cx="3091681" cy="2034696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991" y="4590374"/>
            <a:ext cx="3091681" cy="2062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008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2759530" y="359228"/>
            <a:ext cx="695597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i="1" u="sng" dirty="0" smtClean="0">
                <a:solidFill>
                  <a:schemeClr val="accent6">
                    <a:lumMod val="50000"/>
                  </a:schemeClr>
                </a:solidFill>
                <a:latin typeface="Bell MT" charset="0"/>
                <a:ea typeface="Bell MT" charset="0"/>
                <a:cs typeface="Bell MT" charset="0"/>
              </a:rPr>
              <a:t>Feed the world thanks to alternative agriculture</a:t>
            </a:r>
            <a:endParaRPr lang="en-GB" sz="3000" i="1" u="sng" dirty="0">
              <a:solidFill>
                <a:schemeClr val="accent6">
                  <a:lumMod val="50000"/>
                </a:schemeClr>
              </a:solidFill>
              <a:latin typeface="Bell MT" charset="0"/>
              <a:ea typeface="Bell MT" charset="0"/>
              <a:cs typeface="Bell MT" charset="0"/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277586" y="1159329"/>
            <a:ext cx="11250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- </a:t>
            </a:r>
            <a:endParaRPr lang="fr-FR" dirty="0"/>
          </a:p>
        </p:txBody>
      </p:sp>
      <p:sp>
        <p:nvSpPr>
          <p:cNvPr id="4" name="ZoneTexte 3"/>
          <p:cNvSpPr txBox="1"/>
          <p:nvPr/>
        </p:nvSpPr>
        <p:spPr>
          <a:xfrm>
            <a:off x="587829" y="1208901"/>
            <a:ext cx="1094014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sz="2400" dirty="0" smtClean="0">
                <a:latin typeface="Bell MT" charset="0"/>
                <a:ea typeface="Bell MT" charset="0"/>
                <a:cs typeface="Bell MT" charset="0"/>
              </a:rPr>
              <a:t>9 billion people in 2050</a:t>
            </a:r>
          </a:p>
          <a:p>
            <a:pPr marL="285750" indent="-285750">
              <a:buFontTx/>
              <a:buChar char="-"/>
            </a:pPr>
            <a:endParaRPr lang="fr-FR" sz="2400" dirty="0">
              <a:latin typeface="Bell MT" charset="0"/>
              <a:ea typeface="Bell MT" charset="0"/>
              <a:cs typeface="Bell MT" charset="0"/>
            </a:endParaRPr>
          </a:p>
          <a:p>
            <a:pPr marL="285750" indent="-285750">
              <a:buFontTx/>
              <a:buChar char="-"/>
            </a:pPr>
            <a:r>
              <a:rPr lang="fr-FR" sz="2400" dirty="0" err="1">
                <a:latin typeface="Bell MT" charset="0"/>
                <a:ea typeface="Bell MT" charset="0"/>
                <a:cs typeface="Bell MT" charset="0"/>
              </a:rPr>
              <a:t>I</a:t>
            </a:r>
            <a:r>
              <a:rPr lang="fr-FR" sz="2400" dirty="0" err="1" smtClean="0">
                <a:latin typeface="Bell MT" charset="0"/>
                <a:ea typeface="Bell MT" charset="0"/>
                <a:cs typeface="Bell MT" charset="0"/>
              </a:rPr>
              <a:t>ncrease</a:t>
            </a:r>
            <a:r>
              <a:rPr lang="fr-FR" sz="2400" dirty="0" smtClean="0">
                <a:latin typeface="Bell MT" charset="0"/>
                <a:ea typeface="Bell MT" charset="0"/>
                <a:cs typeface="Bell MT" charset="0"/>
              </a:rPr>
              <a:t> </a:t>
            </a:r>
            <a:r>
              <a:rPr lang="fr-FR" sz="2400" dirty="0">
                <a:latin typeface="Bell MT" charset="0"/>
                <a:ea typeface="Bell MT" charset="0"/>
                <a:cs typeface="Bell MT" charset="0"/>
              </a:rPr>
              <a:t>global </a:t>
            </a:r>
            <a:r>
              <a:rPr lang="fr-FR" sz="2400" dirty="0" err="1">
                <a:latin typeface="Bell MT" charset="0"/>
                <a:ea typeface="Bell MT" charset="0"/>
                <a:cs typeface="Bell MT" charset="0"/>
              </a:rPr>
              <a:t>food</a:t>
            </a:r>
            <a:r>
              <a:rPr lang="fr-FR" sz="2400" dirty="0">
                <a:latin typeface="Bell MT" charset="0"/>
                <a:ea typeface="Bell MT" charset="0"/>
                <a:cs typeface="Bell MT" charset="0"/>
              </a:rPr>
              <a:t> production by as </a:t>
            </a:r>
            <a:r>
              <a:rPr lang="fr-FR" sz="2400" dirty="0" err="1">
                <a:latin typeface="Bell MT" charset="0"/>
                <a:ea typeface="Bell MT" charset="0"/>
                <a:cs typeface="Bell MT" charset="0"/>
              </a:rPr>
              <a:t>much</a:t>
            </a:r>
            <a:r>
              <a:rPr lang="fr-FR" sz="2400" dirty="0">
                <a:latin typeface="Bell MT" charset="0"/>
                <a:ea typeface="Bell MT" charset="0"/>
                <a:cs typeface="Bell MT" charset="0"/>
              </a:rPr>
              <a:t> as 50% </a:t>
            </a:r>
            <a:endParaRPr lang="fr-FR" sz="2400" dirty="0" smtClean="0">
              <a:latin typeface="Bell MT" charset="0"/>
              <a:ea typeface="Bell MT" charset="0"/>
              <a:cs typeface="Bell MT" charset="0"/>
            </a:endParaRPr>
          </a:p>
          <a:p>
            <a:pPr marL="285750" indent="-285750">
              <a:buFontTx/>
              <a:buChar char="-"/>
            </a:pPr>
            <a:endParaRPr lang="fr-FR" dirty="0"/>
          </a:p>
          <a:p>
            <a:pPr marL="285750" indent="-285750">
              <a:buFontTx/>
              <a:buChar char="-"/>
            </a:pPr>
            <a:endParaRPr lang="fr-FR" dirty="0" smtClean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9543" y="2963227"/>
            <a:ext cx="5176254" cy="3185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257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="" xmlns:a16="http://schemas.microsoft.com/office/drawing/2014/main" id="{F71C81F9-F1FA-434F-9D06-C6558FDC4AAA}"/>
              </a:ext>
            </a:extLst>
          </p:cNvPr>
          <p:cNvSpPr txBox="1"/>
          <p:nvPr/>
        </p:nvSpPr>
        <p:spPr>
          <a:xfrm>
            <a:off x="5171384" y="309489"/>
            <a:ext cx="19101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i="1" u="sng" dirty="0">
                <a:solidFill>
                  <a:schemeClr val="accent6">
                    <a:lumMod val="50000"/>
                  </a:schemeClr>
                </a:solidFill>
                <a:latin typeface="Bell MT" panose="02020503060305020303" pitchFamily="18" charset="0"/>
              </a:rPr>
              <a:t>Conclusion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="" xmlns:a16="http://schemas.microsoft.com/office/drawing/2014/main" id="{31B19505-A139-4803-A472-B6B857908A0E}"/>
              </a:ext>
            </a:extLst>
          </p:cNvPr>
          <p:cNvSpPr txBox="1"/>
          <p:nvPr/>
        </p:nvSpPr>
        <p:spPr>
          <a:xfrm>
            <a:off x="506437" y="894264"/>
            <a:ext cx="11240086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sz="2400" dirty="0">
              <a:latin typeface="Bell MT" panose="02020503060305020303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400" dirty="0">
              <a:latin typeface="Bell MT" panose="02020503060305020303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400" dirty="0">
              <a:latin typeface="Bell MT" panose="02020503060305020303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Bell MT" panose="02020503060305020303" pitchFamily="18" charset="0"/>
              </a:rPr>
              <a:t>Respect and preserve consumers, farmers, animals, nature, earth and plants.</a:t>
            </a:r>
            <a:br>
              <a:rPr lang="en-GB" sz="2400" dirty="0" smtClean="0">
                <a:latin typeface="Bell MT" panose="02020503060305020303" pitchFamily="18" charset="0"/>
              </a:rPr>
            </a:br>
            <a:r>
              <a:rPr lang="en-GB" sz="2400" dirty="0" smtClean="0">
                <a:latin typeface="Bell MT" panose="02020503060305020303" pitchFamily="18" charset="0"/>
              </a:rPr>
              <a:t/>
            </a:r>
            <a:br>
              <a:rPr lang="en-GB" sz="2400" dirty="0" smtClean="0">
                <a:latin typeface="Bell MT" panose="02020503060305020303" pitchFamily="18" charset="0"/>
              </a:rPr>
            </a:br>
            <a:r>
              <a:rPr lang="en-GB" sz="2400" dirty="0" smtClean="0">
                <a:latin typeface="Bell MT" panose="02020503060305020303" pitchFamily="18" charset="0"/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400" dirty="0" smtClean="0">
              <a:latin typeface="Bell MT" panose="02020503060305020303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Bell MT" panose="02020503060305020303" pitchFamily="18" charset="0"/>
              </a:rPr>
              <a:t>Ensure the access to quality food. </a:t>
            </a:r>
            <a:br>
              <a:rPr lang="en-GB" sz="2400" dirty="0" smtClean="0">
                <a:latin typeface="Bell MT" panose="02020503060305020303" pitchFamily="18" charset="0"/>
              </a:rPr>
            </a:br>
            <a:r>
              <a:rPr lang="en-GB" sz="2400" dirty="0" smtClean="0">
                <a:latin typeface="Bell MT" panose="02020503060305020303" pitchFamily="18" charset="0"/>
              </a:rPr>
              <a:t/>
            </a:r>
            <a:br>
              <a:rPr lang="en-GB" sz="2400" dirty="0" smtClean="0">
                <a:latin typeface="Bell MT" panose="02020503060305020303" pitchFamily="18" charset="0"/>
              </a:rPr>
            </a:br>
            <a:r>
              <a:rPr lang="en-GB" sz="2400" dirty="0" smtClean="0">
                <a:latin typeface="Bell MT" panose="02020503060305020303" pitchFamily="18" charset="0"/>
              </a:rPr>
              <a:t/>
            </a:r>
            <a:br>
              <a:rPr lang="en-GB" sz="2400" dirty="0" smtClean="0">
                <a:latin typeface="Bell MT" panose="02020503060305020303" pitchFamily="18" charset="0"/>
              </a:rPr>
            </a:br>
            <a:endParaRPr lang="en-GB" sz="2400" dirty="0" smtClean="0">
              <a:latin typeface="Bell MT" panose="02020503060305020303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Bell MT" charset="0"/>
                <a:ea typeface="Bell MT" charset="0"/>
                <a:cs typeface="Bell MT" charset="0"/>
              </a:rPr>
              <a:t>The best solution to manage the growing population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400" dirty="0">
              <a:latin typeface="Bell MT" panose="02020503060305020303" pitchFamily="18" charset="0"/>
            </a:endParaRPr>
          </a:p>
          <a:p>
            <a:endParaRPr lang="fr-FR" sz="2400" dirty="0">
              <a:latin typeface="Bell MT" panose="02020503060305020303" pitchFamily="18" charset="0"/>
            </a:endParaRPr>
          </a:p>
          <a:p>
            <a:endParaRPr lang="fr-FR" sz="2400" dirty="0">
              <a:latin typeface="Bell MT" panose="02020503060305020303" pitchFamily="18" charset="0"/>
            </a:endParaRPr>
          </a:p>
          <a:p>
            <a:endParaRPr lang="fr-FR" sz="2400" dirty="0">
              <a:latin typeface="Bell MT" panose="02020503060305020303" pitchFamily="18" charset="0"/>
            </a:endParaRPr>
          </a:p>
          <a:p>
            <a:endParaRPr lang="fr-FR" sz="2400" dirty="0">
              <a:latin typeface="Bell MT" panose="02020503060305020303" pitchFamily="18" charset="0"/>
            </a:endParaRPr>
          </a:p>
          <a:p>
            <a:endParaRPr lang="en-GB" sz="2400" dirty="0"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8991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/>
          <p:cNvSpPr txBox="1"/>
          <p:nvPr/>
        </p:nvSpPr>
        <p:spPr>
          <a:xfrm>
            <a:off x="5159828" y="310243"/>
            <a:ext cx="24819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i="1" u="sng" dirty="0" smtClean="0">
                <a:solidFill>
                  <a:schemeClr val="accent6">
                    <a:lumMod val="50000"/>
                  </a:schemeClr>
                </a:solidFill>
                <a:latin typeface="Bell MT" charset="0"/>
                <a:ea typeface="Bell MT" charset="0"/>
                <a:cs typeface="Bell MT" charset="0"/>
              </a:rPr>
              <a:t>Bibliography</a:t>
            </a:r>
            <a:endParaRPr lang="en-GB" sz="3200" i="1" u="sng" dirty="0">
              <a:solidFill>
                <a:schemeClr val="accent6">
                  <a:lumMod val="50000"/>
                </a:schemeClr>
              </a:solidFill>
              <a:latin typeface="Bell MT" charset="0"/>
              <a:ea typeface="Bell MT" charset="0"/>
              <a:cs typeface="Bell MT" charset="0"/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506186" y="1714499"/>
            <a:ext cx="1103811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u="sng" dirty="0">
                <a:hlinkClick r:id="rId2"/>
              </a:rPr>
              <a:t>http://www.teachmefinance.com/Scientific_Terms/Alternative%20agriculture%20.html#ixzz55yENmNGE</a:t>
            </a:r>
            <a:endParaRPr lang="fr-FR" dirty="0"/>
          </a:p>
          <a:p>
            <a:r>
              <a:rPr lang="en-GB" dirty="0"/>
              <a:t> </a:t>
            </a:r>
            <a:endParaRPr lang="fr-FR" dirty="0"/>
          </a:p>
          <a:p>
            <a:r>
              <a:rPr lang="en-GB" dirty="0">
                <a:hlinkClick r:id="rId3"/>
              </a:rPr>
              <a:t>https://</a:t>
            </a:r>
            <a:r>
              <a:rPr lang="en-GB" dirty="0" smtClean="0">
                <a:hlinkClick r:id="rId3"/>
              </a:rPr>
              <a:t>www.nal.usda.gov/afsic/sustainable-agriculture-definitions-and-terms.com</a:t>
            </a:r>
            <a:endParaRPr lang="fr-FR" dirty="0"/>
          </a:p>
          <a:p>
            <a:r>
              <a:rPr lang="en-GB" dirty="0"/>
              <a:t> </a:t>
            </a:r>
            <a:endParaRPr lang="fr-FR" dirty="0"/>
          </a:p>
          <a:p>
            <a:r>
              <a:rPr lang="en-GB" u="sng" dirty="0">
                <a:hlinkClick r:id="rId4"/>
              </a:rPr>
              <a:t>http://eap.mcgill.ca/AASA_1.htm</a:t>
            </a:r>
            <a:endParaRPr lang="fr-FR" dirty="0"/>
          </a:p>
          <a:p>
            <a:r>
              <a:rPr lang="en-GB" dirty="0"/>
              <a:t> </a:t>
            </a:r>
            <a:endParaRPr lang="fr-FR" dirty="0"/>
          </a:p>
          <a:p>
            <a:r>
              <a:rPr lang="en-GB" dirty="0">
                <a:hlinkClick r:id="rId5"/>
              </a:rPr>
              <a:t>https://you.stonybrook.edu/environment/sustainable-vs-conventional-agriculture</a:t>
            </a:r>
            <a:r>
              <a:rPr lang="en-GB" dirty="0" smtClean="0">
                <a:hlinkClick r:id="rId5"/>
              </a:rPr>
              <a:t>/</a:t>
            </a:r>
            <a:endParaRPr lang="en-GB" dirty="0" smtClean="0"/>
          </a:p>
          <a:p>
            <a:endParaRPr lang="en-GB" dirty="0"/>
          </a:p>
          <a:p>
            <a:r>
              <a:rPr lang="en-GB" dirty="0">
                <a:hlinkClick r:id="rId6" invalidUrl="https://www.globalonenessproject.org/sites/default/files/downloads/Can Sustainable Agriculture Feed the World%3F.pdf"/>
              </a:rPr>
              <a:t>https://</a:t>
            </a:r>
            <a:r>
              <a:rPr lang="en-GB" dirty="0" smtClean="0">
                <a:hlinkClick r:id="rId7" invalidUrl="https://www.globalonenessproject.org/sites/default/files/downloads/Can Sustainable Agriculture Feed the World%3F.pdf"/>
              </a:rPr>
              <a:t>www.globalonenessproject.org/sites/default/files/downloads/Can%20Sustainable%20Agriculture%20Feed%20the%20World%3F.pdf</a:t>
            </a:r>
            <a:endParaRPr lang="en-GB" dirty="0" smtClean="0"/>
          </a:p>
          <a:p>
            <a:endParaRPr lang="en-GB" dirty="0"/>
          </a:p>
          <a:p>
            <a:r>
              <a:rPr lang="en-GB" dirty="0">
                <a:hlinkClick r:id="rId8"/>
              </a:rPr>
              <a:t>https://</a:t>
            </a:r>
            <a:r>
              <a:rPr lang="en-GB" dirty="0" smtClean="0">
                <a:hlinkClick r:id="rId8"/>
              </a:rPr>
              <a:t>www.ecowatch.com/gmos-will-not-feed-the-world-new-report-concludes-1882023777.html</a:t>
            </a:r>
            <a:endParaRPr lang="en-GB" dirty="0" smtClean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84679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374468" y="1201782"/>
            <a:ext cx="108857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800" dirty="0" smtClean="0">
                <a:latin typeface="Bell MT" pitchFamily="18" charset="0"/>
              </a:rPr>
              <a:t>Thank you for your listening </a:t>
            </a:r>
          </a:p>
          <a:p>
            <a:pPr algn="ctr"/>
            <a:r>
              <a:rPr lang="en-GB" sz="4800" dirty="0" smtClean="0">
                <a:latin typeface="Bell MT" pitchFamily="18" charset="0"/>
              </a:rPr>
              <a:t>Do you have any question ?</a:t>
            </a:r>
            <a:endParaRPr lang="en-GB" sz="4800" dirty="0">
              <a:latin typeface="Bell MT" pitchFamily="18" charset="0"/>
            </a:endParaRPr>
          </a:p>
        </p:txBody>
      </p:sp>
      <p:pic>
        <p:nvPicPr>
          <p:cNvPr id="1026" name="Picture 2" descr="Résultat de recherche d'images pour &quot;question png&quot;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95461" y="3338331"/>
            <a:ext cx="4762500" cy="315277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="" xmlns:a16="http://schemas.microsoft.com/office/drawing/2014/main" id="{5D7E1AF5-F108-4077-A61C-3503F3E2FA52}"/>
              </a:ext>
            </a:extLst>
          </p:cNvPr>
          <p:cNvSpPr txBox="1"/>
          <p:nvPr/>
        </p:nvSpPr>
        <p:spPr>
          <a:xfrm>
            <a:off x="5050302" y="295422"/>
            <a:ext cx="18710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i="1" u="sng" dirty="0" smtClean="0">
                <a:solidFill>
                  <a:schemeClr val="accent6">
                    <a:lumMod val="50000"/>
                  </a:schemeClr>
                </a:solidFill>
                <a:latin typeface="Bell MT" panose="02020503060305020303" pitchFamily="18" charset="0"/>
              </a:rPr>
              <a:t>Summary</a:t>
            </a:r>
            <a:endParaRPr lang="en-GB" sz="3200" i="1" u="sng" dirty="0">
              <a:solidFill>
                <a:schemeClr val="accent6">
                  <a:lumMod val="50000"/>
                </a:schemeClr>
              </a:solidFill>
              <a:latin typeface="Bell MT" panose="02020503060305020303" pitchFamily="18" charset="0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="" xmlns:a16="http://schemas.microsoft.com/office/drawing/2014/main" id="{94AB7F0F-252F-4CD2-B44A-CC1383836B0D}"/>
              </a:ext>
            </a:extLst>
          </p:cNvPr>
          <p:cNvSpPr txBox="1"/>
          <p:nvPr/>
        </p:nvSpPr>
        <p:spPr>
          <a:xfrm>
            <a:off x="375138" y="587809"/>
            <a:ext cx="11479237" cy="5539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indent="-400050">
              <a:lnSpc>
                <a:spcPct val="200000"/>
              </a:lnSpc>
              <a:buAutoNum type="romanUcPeriod"/>
            </a:pPr>
            <a:r>
              <a:rPr lang="en-GB" sz="2800" dirty="0" smtClean="0">
                <a:latin typeface="Bell MT" panose="02020503060305020303" pitchFamily="18" charset="0"/>
              </a:rPr>
              <a:t>Definitions </a:t>
            </a:r>
          </a:p>
          <a:p>
            <a:pPr marL="400050" indent="-400050">
              <a:lnSpc>
                <a:spcPct val="200000"/>
              </a:lnSpc>
              <a:buAutoNum type="romanUcPeriod"/>
            </a:pPr>
            <a:r>
              <a:rPr lang="en-GB" sz="2800" dirty="0" smtClean="0">
                <a:latin typeface="Bell MT" panose="02020503060305020303" pitchFamily="18" charset="0"/>
              </a:rPr>
              <a:t>History</a:t>
            </a:r>
            <a:endParaRPr lang="en-GB" sz="2800" dirty="0" smtClean="0">
              <a:latin typeface="Bell MT" panose="02020503060305020303" pitchFamily="18" charset="0"/>
            </a:endParaRPr>
          </a:p>
          <a:p>
            <a:pPr marL="400050" indent="-400050">
              <a:lnSpc>
                <a:spcPct val="200000"/>
              </a:lnSpc>
              <a:buAutoNum type="romanUcPeriod"/>
            </a:pPr>
            <a:r>
              <a:rPr lang="en-GB" sz="2800" dirty="0" smtClean="0">
                <a:latin typeface="Bell MT" panose="02020503060305020303" pitchFamily="18" charset="0"/>
              </a:rPr>
              <a:t>Farming practices </a:t>
            </a:r>
          </a:p>
          <a:p>
            <a:pPr marL="400050" indent="-400050">
              <a:lnSpc>
                <a:spcPct val="200000"/>
              </a:lnSpc>
              <a:buAutoNum type="romanUcPeriod"/>
            </a:pPr>
            <a:r>
              <a:rPr lang="en-GB" sz="2800" dirty="0" smtClean="0">
                <a:latin typeface="Bell MT" panose="02020503060305020303" pitchFamily="18" charset="0"/>
              </a:rPr>
              <a:t>Advantages and drawbacks</a:t>
            </a:r>
          </a:p>
          <a:p>
            <a:pPr marL="400050" indent="-400050">
              <a:lnSpc>
                <a:spcPct val="200000"/>
              </a:lnSpc>
              <a:buAutoNum type="romanUcPeriod"/>
            </a:pPr>
            <a:r>
              <a:rPr lang="en-GB" sz="2800" dirty="0" smtClean="0">
                <a:latin typeface="Bell MT" panose="02020503060305020303" pitchFamily="18" charset="0"/>
              </a:rPr>
              <a:t>Alternative versus Organic</a:t>
            </a:r>
          </a:p>
          <a:p>
            <a:pPr marL="400050" indent="-400050">
              <a:lnSpc>
                <a:spcPct val="200000"/>
              </a:lnSpc>
              <a:buAutoNum type="romanUcPeriod"/>
            </a:pPr>
            <a:r>
              <a:rPr lang="en-GB" sz="2800" dirty="0" smtClean="0">
                <a:latin typeface="Bell MT" panose="02020503060305020303" pitchFamily="18" charset="0"/>
              </a:rPr>
              <a:t>Alternative versus Intensive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63463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="" xmlns:a16="http://schemas.microsoft.com/office/drawing/2014/main" id="{332CF2D1-7A1D-4E84-8CDB-82E95BBE0FA5}"/>
              </a:ext>
            </a:extLst>
          </p:cNvPr>
          <p:cNvSpPr txBox="1"/>
          <p:nvPr/>
        </p:nvSpPr>
        <p:spPr>
          <a:xfrm>
            <a:off x="576776" y="354726"/>
            <a:ext cx="48111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i="1" u="sng" dirty="0" smtClean="0">
                <a:solidFill>
                  <a:schemeClr val="accent6">
                    <a:lumMod val="50000"/>
                  </a:schemeClr>
                </a:solidFill>
                <a:latin typeface="Bell MT" panose="02020503060305020303" pitchFamily="18" charset="0"/>
              </a:rPr>
              <a:t>Definitions</a:t>
            </a:r>
            <a:endParaRPr lang="en-GB" sz="3200" i="1" u="sng" dirty="0">
              <a:solidFill>
                <a:schemeClr val="accent6">
                  <a:lumMod val="50000"/>
                </a:schemeClr>
              </a:solidFill>
              <a:latin typeface="Bell MT" panose="02020503060305020303" pitchFamily="18" charset="0"/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="" xmlns:a16="http://schemas.microsoft.com/office/drawing/2014/main" id="{C4A9634C-E0F2-4A7D-907B-92425F35E0F5}"/>
              </a:ext>
            </a:extLst>
          </p:cNvPr>
          <p:cNvSpPr txBox="1"/>
          <p:nvPr/>
        </p:nvSpPr>
        <p:spPr>
          <a:xfrm>
            <a:off x="914403" y="1238227"/>
            <a:ext cx="958009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u="sng" dirty="0" smtClean="0">
                <a:solidFill>
                  <a:schemeClr val="accent6">
                    <a:lumMod val="50000"/>
                  </a:schemeClr>
                </a:solidFill>
                <a:latin typeface="Bell MT" panose="02020503060305020303" pitchFamily="18" charset="0"/>
              </a:rPr>
              <a:t>Alternative agriculture </a:t>
            </a:r>
            <a:r>
              <a:rPr lang="en-GB" sz="2800" dirty="0" smtClean="0">
                <a:latin typeface="Bell MT" panose="02020503060305020303" pitchFamily="18" charset="0"/>
              </a:rPr>
              <a:t>: systematic approach to farming intended to reduce agricultural pollution and improve sustainability. Alternative agriculture can be made at different scales : at home or for significant production.</a:t>
            </a:r>
            <a:endParaRPr lang="en-GB" sz="2800" dirty="0">
              <a:latin typeface="Bell MT" panose="02020503060305020303" pitchFamily="18" charset="0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="" xmlns:a16="http://schemas.microsoft.com/office/drawing/2014/main" id="{DB0C06E0-6F3E-41FD-BEBD-39DBA449155E}"/>
              </a:ext>
            </a:extLst>
          </p:cNvPr>
          <p:cNvSpPr txBox="1"/>
          <p:nvPr/>
        </p:nvSpPr>
        <p:spPr>
          <a:xfrm>
            <a:off x="900334" y="3352836"/>
            <a:ext cx="948162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u="sng" dirty="0" smtClean="0">
                <a:solidFill>
                  <a:schemeClr val="accent6">
                    <a:lumMod val="50000"/>
                  </a:schemeClr>
                </a:solidFill>
                <a:latin typeface="Bell MT" panose="02020503060305020303" pitchFamily="18" charset="0"/>
              </a:rPr>
              <a:t>Organic agriculture </a:t>
            </a:r>
            <a:r>
              <a:rPr lang="en-GB" sz="2800" dirty="0" smtClean="0">
                <a:solidFill>
                  <a:schemeClr val="accent6">
                    <a:lumMod val="50000"/>
                  </a:schemeClr>
                </a:solidFill>
                <a:latin typeface="Bell MT" panose="02020503060305020303" pitchFamily="18" charset="0"/>
              </a:rPr>
              <a:t>: </a:t>
            </a:r>
            <a:r>
              <a:rPr lang="en-GB" sz="2800" dirty="0" smtClean="0">
                <a:latin typeface="Bell MT" panose="02020503060305020303" pitchFamily="18" charset="0"/>
              </a:rPr>
              <a:t>production system that sustain the health of soils, ecosystems and people. It is a label use only for significant productions</a:t>
            </a:r>
            <a:r>
              <a:rPr lang="en-GB" sz="2400" dirty="0" smtClean="0">
                <a:latin typeface="Bell MT" panose="02020503060305020303" pitchFamily="18" charset="0"/>
              </a:rPr>
              <a:t> </a:t>
            </a:r>
            <a:r>
              <a:rPr lang="en-GB" sz="2800" dirty="0" smtClean="0">
                <a:latin typeface="Bell MT" panose="02020503060305020303" pitchFamily="18" charset="0"/>
              </a:rPr>
              <a:t>which make a profit.</a:t>
            </a:r>
            <a:endParaRPr lang="en-GB" sz="2400" dirty="0"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2888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="" xmlns:a16="http://schemas.microsoft.com/office/drawing/2014/main" id="{38B2005C-C06F-4408-917B-FFA07AF26367}"/>
              </a:ext>
            </a:extLst>
          </p:cNvPr>
          <p:cNvSpPr txBox="1"/>
          <p:nvPr/>
        </p:nvSpPr>
        <p:spPr>
          <a:xfrm>
            <a:off x="323556" y="300388"/>
            <a:ext cx="49940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i="1" u="sng" dirty="0" smtClean="0">
                <a:solidFill>
                  <a:schemeClr val="accent6">
                    <a:lumMod val="50000"/>
                  </a:schemeClr>
                </a:solidFill>
                <a:latin typeface="Bell MT" panose="02020503060305020303" pitchFamily="18" charset="0"/>
              </a:rPr>
              <a:t>History</a:t>
            </a:r>
            <a:endParaRPr lang="en-GB" sz="3200" i="1" u="sng" dirty="0">
              <a:solidFill>
                <a:schemeClr val="accent6">
                  <a:lumMod val="50000"/>
                </a:schemeClr>
              </a:solidFill>
              <a:latin typeface="Bell MT" panose="02020503060305020303" pitchFamily="18" charset="0"/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="" xmlns:a16="http://schemas.microsoft.com/office/drawing/2014/main" id="{5BEDEA5C-DA2B-4C07-904A-9CE53F926F2A}"/>
              </a:ext>
            </a:extLst>
          </p:cNvPr>
          <p:cNvSpPr txBox="1"/>
          <p:nvPr/>
        </p:nvSpPr>
        <p:spPr>
          <a:xfrm>
            <a:off x="323556" y="1436780"/>
            <a:ext cx="799138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>
                <a:latin typeface="Bell MT" charset="0"/>
                <a:ea typeface="Bell MT" charset="0"/>
                <a:cs typeface="Bell MT" charset="0"/>
              </a:rPr>
              <a:t>First used in the USA by J.I Rodale in the 1950s</a:t>
            </a:r>
          </a:p>
          <a:p>
            <a:endParaRPr lang="en-GB" sz="2800" dirty="0" smtClean="0">
              <a:latin typeface="Bell MT" charset="0"/>
              <a:ea typeface="Bell MT" charset="0"/>
              <a:cs typeface="Bell MT" charset="0"/>
            </a:endParaRPr>
          </a:p>
          <a:p>
            <a:endParaRPr lang="en-GB" sz="2800" dirty="0" smtClean="0">
              <a:latin typeface="Bell MT" charset="0"/>
              <a:ea typeface="Bell MT" charset="0"/>
              <a:cs typeface="Bell MT" charset="0"/>
            </a:endParaRPr>
          </a:p>
          <a:p>
            <a:r>
              <a:rPr lang="en-GB" sz="2800" dirty="0" smtClean="0">
                <a:latin typeface="Bell MT" charset="0"/>
                <a:ea typeface="Bell MT" charset="0"/>
                <a:cs typeface="Bell MT" charset="0"/>
              </a:rPr>
              <a:t>Vegetarian movement of 19th century</a:t>
            </a:r>
          </a:p>
          <a:p>
            <a:endParaRPr lang="en-GB" sz="2800" dirty="0" smtClean="0">
              <a:latin typeface="Bell MT" charset="0"/>
              <a:ea typeface="Bell MT" charset="0"/>
              <a:cs typeface="Bell MT" charset="0"/>
            </a:endParaRPr>
          </a:p>
          <a:p>
            <a:endParaRPr lang="en-GB" sz="2800" dirty="0" smtClean="0">
              <a:latin typeface="Bell MT" charset="0"/>
              <a:ea typeface="Bell MT" charset="0"/>
              <a:cs typeface="Bell MT" charset="0"/>
            </a:endParaRPr>
          </a:p>
          <a:p>
            <a:r>
              <a:rPr lang="en-GB" sz="2800" dirty="0" smtClean="0">
                <a:latin typeface="Bell MT" charset="0"/>
                <a:ea typeface="Bell MT" charset="0"/>
                <a:cs typeface="Bell MT" charset="0"/>
              </a:rPr>
              <a:t>Research on the connection between the condition of the soil, food quality, and human health in the 20th century </a:t>
            </a:r>
            <a:endParaRPr lang="en-GB" sz="2800" dirty="0">
              <a:latin typeface="Bell MT" charset="0"/>
              <a:ea typeface="Bell MT" charset="0"/>
              <a:cs typeface="Bell MT" charset="0"/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824" y="1436780"/>
            <a:ext cx="3398774" cy="3970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209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107950"/>
            <a:ext cx="10515600" cy="1325563"/>
          </a:xfrm>
        </p:spPr>
        <p:txBody>
          <a:bodyPr/>
          <a:lstStyle/>
          <a:p>
            <a:pPr algn="ctr"/>
            <a:r>
              <a:rPr lang="en-GB" i="1" u="sng" dirty="0" smtClean="0">
                <a:solidFill>
                  <a:schemeClr val="accent6">
                    <a:lumMod val="75000"/>
                  </a:schemeClr>
                </a:solidFill>
                <a:latin typeface="Bell MT" charset="0"/>
                <a:ea typeface="Bell MT" charset="0"/>
                <a:cs typeface="Bell MT" charset="0"/>
              </a:rPr>
              <a:t>Statistic</a:t>
            </a:r>
            <a:endParaRPr lang="en-GB" i="1" u="sng" dirty="0">
              <a:solidFill>
                <a:schemeClr val="accent6">
                  <a:lumMod val="75000"/>
                </a:schemeClr>
              </a:solidFill>
              <a:latin typeface="Bell MT" charset="0"/>
              <a:ea typeface="Bell MT" charset="0"/>
              <a:cs typeface="Bell MT" charset="0"/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3036" y="1433513"/>
            <a:ext cx="8245928" cy="5167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870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="" xmlns:a16="http://schemas.microsoft.com/office/drawing/2014/main" id="{822621E7-6D78-434D-B35D-58901CA204DE}"/>
              </a:ext>
            </a:extLst>
          </p:cNvPr>
          <p:cNvSpPr txBox="1"/>
          <p:nvPr/>
        </p:nvSpPr>
        <p:spPr>
          <a:xfrm>
            <a:off x="300050" y="78673"/>
            <a:ext cx="114101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i="1" u="sng" spc="300" dirty="0" err="1">
                <a:solidFill>
                  <a:schemeClr val="accent6">
                    <a:lumMod val="75000"/>
                  </a:schemeClr>
                </a:solidFill>
                <a:latin typeface="Bell MT" panose="02020503060305020303" pitchFamily="18" charset="0"/>
              </a:rPr>
              <a:t>Farming</a:t>
            </a:r>
            <a:r>
              <a:rPr lang="fr-FR" sz="3200" i="1" u="sng" spc="300" dirty="0">
                <a:solidFill>
                  <a:schemeClr val="accent6">
                    <a:lumMod val="75000"/>
                  </a:schemeClr>
                </a:solidFill>
                <a:latin typeface="Bell MT" panose="02020503060305020303" pitchFamily="18" charset="0"/>
              </a:rPr>
              <a:t> practices </a:t>
            </a:r>
            <a:r>
              <a:rPr lang="fr-FR" dirty="0"/>
              <a:t>: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A5637E9A-56AD-4773-89EB-47DA37D4A6DF}"/>
              </a:ext>
            </a:extLst>
          </p:cNvPr>
          <p:cNvSpPr/>
          <p:nvPr/>
        </p:nvSpPr>
        <p:spPr>
          <a:xfrm>
            <a:off x="300050" y="498104"/>
            <a:ext cx="8091881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fr-FR" dirty="0"/>
          </a:p>
          <a:p>
            <a:pPr marL="285750" indent="-285750">
              <a:buFontTx/>
              <a:buChar char="-"/>
            </a:pPr>
            <a:r>
              <a:rPr lang="en-GB" sz="2400" dirty="0" smtClean="0">
                <a:latin typeface="Bell MT" panose="02020503060305020303" pitchFamily="18" charset="0"/>
              </a:rPr>
              <a:t>Respect and preserve consumers, farmers, nature, earth and plants</a:t>
            </a:r>
          </a:p>
          <a:p>
            <a:pPr marL="285750" indent="-285750">
              <a:buFontTx/>
              <a:buChar char="-"/>
            </a:pPr>
            <a:endParaRPr lang="en-GB" sz="2400" dirty="0" smtClean="0">
              <a:latin typeface="Bell MT" panose="02020503060305020303" pitchFamily="18" charset="0"/>
            </a:endParaRPr>
          </a:p>
          <a:p>
            <a:pPr marL="285750" indent="-285750">
              <a:buFontTx/>
              <a:buChar char="-"/>
            </a:pPr>
            <a:r>
              <a:rPr lang="en-GB" sz="2400" dirty="0" smtClean="0">
                <a:latin typeface="Bell MT" panose="02020503060305020303" pitchFamily="18" charset="0"/>
              </a:rPr>
              <a:t>Limit the use of pesticides </a:t>
            </a:r>
          </a:p>
          <a:p>
            <a:pPr marL="285750" indent="-285750">
              <a:buFontTx/>
              <a:buChar char="-"/>
            </a:pPr>
            <a:endParaRPr lang="en-GB" sz="2400" dirty="0" smtClean="0">
              <a:latin typeface="Bell MT" panose="02020503060305020303" pitchFamily="18" charset="0"/>
            </a:endParaRPr>
          </a:p>
          <a:p>
            <a:pPr marL="285750" indent="-285750">
              <a:buFontTx/>
              <a:buChar char="-"/>
            </a:pPr>
            <a:r>
              <a:rPr lang="en-GB" sz="2400" dirty="0" smtClean="0">
                <a:latin typeface="Bell MT" panose="02020503060305020303" pitchFamily="18" charset="0"/>
              </a:rPr>
              <a:t>Promote the natural dynamism of earth (no mono-cropping)</a:t>
            </a:r>
          </a:p>
          <a:p>
            <a:pPr marL="285750" indent="-285750">
              <a:buFontTx/>
              <a:buChar char="-"/>
            </a:pPr>
            <a:endParaRPr lang="en-GB" sz="2400" dirty="0" smtClean="0">
              <a:latin typeface="Bell MT" panose="02020503060305020303" pitchFamily="18" charset="0"/>
            </a:endParaRPr>
          </a:p>
          <a:p>
            <a:pPr marL="285750" indent="-285750">
              <a:buFontTx/>
              <a:buChar char="-"/>
            </a:pPr>
            <a:r>
              <a:rPr lang="en-GB" sz="2400" dirty="0" smtClean="0">
                <a:latin typeface="Bell MT" panose="02020503060305020303" pitchFamily="18" charset="0"/>
              </a:rPr>
              <a:t>Limit the gas emissions </a:t>
            </a:r>
          </a:p>
          <a:p>
            <a:pPr marL="285750" indent="-285750">
              <a:buFontTx/>
              <a:buChar char="-"/>
            </a:pPr>
            <a:endParaRPr lang="en-GB" sz="2400" dirty="0" smtClean="0">
              <a:latin typeface="Bell MT" panose="02020503060305020303" pitchFamily="18" charset="0"/>
            </a:endParaRPr>
          </a:p>
          <a:p>
            <a:pPr marL="285750" indent="-285750">
              <a:buFontTx/>
              <a:buChar char="-"/>
            </a:pPr>
            <a:r>
              <a:rPr lang="en-GB" sz="2400" dirty="0" smtClean="0">
                <a:latin typeface="Bell MT" panose="02020503060305020303" pitchFamily="18" charset="0"/>
              </a:rPr>
              <a:t>Promote access to quality food</a:t>
            </a:r>
          </a:p>
          <a:p>
            <a:pPr marL="285750" indent="-285750">
              <a:buFontTx/>
              <a:buChar char="-"/>
            </a:pPr>
            <a:endParaRPr lang="en-GB" sz="2400" dirty="0" smtClean="0">
              <a:latin typeface="Bell MT" panose="02020503060305020303" pitchFamily="18" charset="0"/>
            </a:endParaRPr>
          </a:p>
          <a:p>
            <a:pPr marL="285750" indent="-285750">
              <a:buFontTx/>
              <a:buChar char="-"/>
            </a:pPr>
            <a:r>
              <a:rPr lang="en-GB" sz="2400" dirty="0" smtClean="0">
                <a:latin typeface="Bell MT" panose="02020503060305020303" pitchFamily="18" charset="0"/>
              </a:rPr>
              <a:t>Promote animals’ well-being and happiness</a:t>
            </a:r>
            <a:endParaRPr lang="en-GB" sz="2400" dirty="0">
              <a:latin typeface="Bell MT" panose="02020503060305020303" pitchFamily="18" charset="0"/>
            </a:endParaRPr>
          </a:p>
        </p:txBody>
      </p:sp>
      <p:pic>
        <p:nvPicPr>
          <p:cNvPr id="1026" name="Picture 2" descr="Résultat de recherche d'images pour &quot;arbre dessin png&quot;">
            <a:extLst>
              <a:ext uri="{FF2B5EF4-FFF2-40B4-BE49-F238E27FC236}">
                <a16:creationId xmlns="" xmlns:a16="http://schemas.microsoft.com/office/drawing/2014/main" id="{E54CB97F-C6B6-4B26-AA75-C2A506738F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6294" y="371061"/>
            <a:ext cx="6891411" cy="6684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ésultat de recherche d'images pour &quot;agriculteur silhouette png&quot;">
            <a:extLst>
              <a:ext uri="{FF2B5EF4-FFF2-40B4-BE49-F238E27FC236}">
                <a16:creationId xmlns="" xmlns:a16="http://schemas.microsoft.com/office/drawing/2014/main" id="{08531290-F334-4563-A2F9-CD1F690071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-2375098" y="4841686"/>
            <a:ext cx="11823897" cy="20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698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="" xmlns:a16="http://schemas.microsoft.com/office/drawing/2014/main" id="{F76E8D58-0B5A-45E0-8756-D447A62C5096}"/>
              </a:ext>
            </a:extLst>
          </p:cNvPr>
          <p:cNvSpPr txBox="1"/>
          <p:nvPr/>
        </p:nvSpPr>
        <p:spPr>
          <a:xfrm>
            <a:off x="264941" y="351692"/>
            <a:ext cx="92424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i="1" u="sng" dirty="0">
                <a:solidFill>
                  <a:schemeClr val="accent6">
                    <a:lumMod val="75000"/>
                  </a:schemeClr>
                </a:solidFill>
                <a:latin typeface="Bell MT" panose="02020503060305020303" pitchFamily="18" charset="0"/>
              </a:rPr>
              <a:t>Irrigation 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="" xmlns:a16="http://schemas.microsoft.com/office/drawing/2014/main" id="{FB6AB705-A04E-4537-A580-1479F177D717}"/>
              </a:ext>
            </a:extLst>
          </p:cNvPr>
          <p:cNvSpPr txBox="1"/>
          <p:nvPr/>
        </p:nvSpPr>
        <p:spPr>
          <a:xfrm>
            <a:off x="605650" y="1483521"/>
            <a:ext cx="668215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GB" sz="2400" dirty="0" smtClean="0">
                <a:latin typeface="Bell MT" panose="02020503060305020303" pitchFamily="18" charset="0"/>
              </a:rPr>
              <a:t>Use of wastewater (need treatments)</a:t>
            </a:r>
          </a:p>
          <a:p>
            <a:pPr marL="342900" indent="-342900">
              <a:buFontTx/>
              <a:buChar char="-"/>
            </a:pPr>
            <a:endParaRPr lang="en-GB" sz="2400" dirty="0" smtClean="0">
              <a:latin typeface="Bell MT" panose="02020503060305020303" pitchFamily="18" charset="0"/>
            </a:endParaRPr>
          </a:p>
          <a:p>
            <a:pPr marL="342900" indent="-342900">
              <a:buFontTx/>
              <a:buChar char="-"/>
            </a:pPr>
            <a:r>
              <a:rPr lang="en-GB" sz="2400" dirty="0" smtClean="0">
                <a:latin typeface="Bell MT" panose="02020503060305020303" pitchFamily="18" charset="0"/>
              </a:rPr>
              <a:t>Rainwater</a:t>
            </a:r>
          </a:p>
          <a:p>
            <a:pPr marL="342900" indent="-342900">
              <a:buFontTx/>
              <a:buChar char="-"/>
            </a:pPr>
            <a:endParaRPr lang="fr-FR" sz="2400" dirty="0">
              <a:latin typeface="Bell MT" panose="02020503060305020303" pitchFamily="18" charset="0"/>
            </a:endParaRPr>
          </a:p>
        </p:txBody>
      </p:sp>
      <p:pic>
        <p:nvPicPr>
          <p:cNvPr id="1026" name="Picture 2" descr="Résultat de recherche d'images pour &quot;drip irrigation&quot;">
            <a:extLst>
              <a:ext uri="{FF2B5EF4-FFF2-40B4-BE49-F238E27FC236}">
                <a16:creationId xmlns="" xmlns:a16="http://schemas.microsoft.com/office/drawing/2014/main" id="{9BD5C739-42BA-41C9-88BA-D85A8882D8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0993" y="351692"/>
            <a:ext cx="4692843" cy="3125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ésultat de recherche d'images pour &quot;rainwater&quot;">
            <a:extLst>
              <a:ext uri="{FF2B5EF4-FFF2-40B4-BE49-F238E27FC236}">
                <a16:creationId xmlns="" xmlns:a16="http://schemas.microsoft.com/office/drawing/2014/main" id="{373FBC20-BF0C-45C0-938C-300314A354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071" y="2807617"/>
            <a:ext cx="619125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3A485629-482F-4FD6-877F-472B767F88B5}"/>
              </a:ext>
            </a:extLst>
          </p:cNvPr>
          <p:cNvSpPr/>
          <p:nvPr/>
        </p:nvSpPr>
        <p:spPr>
          <a:xfrm>
            <a:off x="6893169" y="4249093"/>
            <a:ext cx="522849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Tx/>
              <a:buChar char="-"/>
            </a:pPr>
            <a:r>
              <a:rPr lang="en-GB" sz="2400" dirty="0" smtClean="0">
                <a:latin typeface="Bell MT" panose="02020503060305020303" pitchFamily="18" charset="0"/>
              </a:rPr>
              <a:t>Limit the waste </a:t>
            </a:r>
            <a:r>
              <a:rPr lang="en-GB" sz="2400" dirty="0" smtClean="0">
                <a:latin typeface="Bell MT" panose="02020503060305020303" pitchFamily="18" charset="0"/>
                <a:sym typeface="Wingdings" panose="05000000000000000000" pitchFamily="2" charset="2"/>
              </a:rPr>
              <a:t> study the needs of the crops</a:t>
            </a:r>
          </a:p>
          <a:p>
            <a:pPr marL="342900" indent="-342900">
              <a:buFontTx/>
              <a:buChar char="-"/>
            </a:pPr>
            <a:endParaRPr lang="en-GB" sz="2400" dirty="0" smtClean="0">
              <a:latin typeface="Bell MT" panose="02020503060305020303" pitchFamily="18" charset="0"/>
              <a:sym typeface="Wingdings" panose="05000000000000000000" pitchFamily="2" charset="2"/>
            </a:endParaRPr>
          </a:p>
          <a:p>
            <a:pPr marL="342900" indent="-342900">
              <a:buFontTx/>
              <a:buChar char="-"/>
            </a:pPr>
            <a:r>
              <a:rPr lang="en-GB" sz="2400" dirty="0" smtClean="0">
                <a:latin typeface="Bell MT" panose="02020503060305020303" pitchFamily="18" charset="0"/>
                <a:sym typeface="Wingdings" panose="05000000000000000000" pitchFamily="2" charset="2"/>
              </a:rPr>
              <a:t>Drip irrigation system</a:t>
            </a:r>
            <a:endParaRPr lang="en-GB" sz="2400" dirty="0"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0991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="" xmlns:a16="http://schemas.microsoft.com/office/drawing/2014/main" id="{348DF4E7-C19C-41E9-9B13-538552361053}"/>
              </a:ext>
            </a:extLst>
          </p:cNvPr>
          <p:cNvSpPr txBox="1"/>
          <p:nvPr/>
        </p:nvSpPr>
        <p:spPr>
          <a:xfrm>
            <a:off x="4360985" y="1553942"/>
            <a:ext cx="302225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 smtClean="0">
                <a:latin typeface="Bell MT" panose="02020503060305020303" pitchFamily="18" charset="0"/>
              </a:rPr>
              <a:t>Insertion of ladybugs to remove </a:t>
            </a:r>
            <a:r>
              <a:rPr lang="en-GB" sz="2400" dirty="0" smtClean="0">
                <a:latin typeface="Bell MT" panose="02020503060305020303" pitchFamily="18" charset="0"/>
              </a:rPr>
              <a:t>aphids</a:t>
            </a:r>
            <a:endParaRPr lang="en-GB" sz="2400" dirty="0" smtClean="0">
              <a:latin typeface="Bell MT" panose="02020503060305020303" pitchFamily="18" charset="0"/>
            </a:endParaRPr>
          </a:p>
          <a:p>
            <a:endParaRPr lang="fr-FR" dirty="0"/>
          </a:p>
        </p:txBody>
      </p:sp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437C6473-386F-42C2-B283-A23B1B3E886A}"/>
              </a:ext>
            </a:extLst>
          </p:cNvPr>
          <p:cNvSpPr/>
          <p:nvPr/>
        </p:nvSpPr>
        <p:spPr>
          <a:xfrm>
            <a:off x="368988" y="424070"/>
            <a:ext cx="484119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u="sng" spc="300" dirty="0">
                <a:solidFill>
                  <a:schemeClr val="accent6">
                    <a:lumMod val="75000"/>
                  </a:schemeClr>
                </a:solidFill>
                <a:latin typeface="Bell MT" panose="02020503060305020303" pitchFamily="18" charset="0"/>
              </a:rPr>
              <a:t>Example 1 </a:t>
            </a:r>
            <a:r>
              <a:rPr lang="fr-FR" sz="2400" dirty="0">
                <a:solidFill>
                  <a:schemeClr val="accent6">
                    <a:lumMod val="75000"/>
                  </a:schemeClr>
                </a:solidFill>
                <a:latin typeface="Bell MT" panose="02020503060305020303" pitchFamily="18" charset="0"/>
              </a:rPr>
              <a:t>: </a:t>
            </a:r>
            <a:r>
              <a:rPr lang="en-GB" sz="2400" dirty="0" smtClean="0">
                <a:solidFill>
                  <a:schemeClr val="accent6">
                    <a:lumMod val="75000"/>
                  </a:schemeClr>
                </a:solidFill>
                <a:latin typeface="Bell MT" panose="02020503060305020303" pitchFamily="18" charset="0"/>
              </a:rPr>
              <a:t>the use of food chain </a:t>
            </a:r>
            <a:endParaRPr lang="en-GB" sz="2400" dirty="0">
              <a:solidFill>
                <a:schemeClr val="accent6">
                  <a:lumMod val="75000"/>
                </a:schemeClr>
              </a:solidFill>
              <a:latin typeface="Bell MT" panose="02020503060305020303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4D640CA3-408A-40F0-92F9-C7BEDC3740F9}"/>
              </a:ext>
            </a:extLst>
          </p:cNvPr>
          <p:cNvSpPr/>
          <p:nvPr/>
        </p:nvSpPr>
        <p:spPr>
          <a:xfrm>
            <a:off x="368988" y="3079103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sz="2400" u="sng" spc="300" dirty="0">
                <a:solidFill>
                  <a:schemeClr val="accent6">
                    <a:lumMod val="75000"/>
                  </a:schemeClr>
                </a:solidFill>
                <a:latin typeface="Bell MT" panose="02020503060305020303" pitchFamily="18" charset="0"/>
              </a:rPr>
              <a:t>Example 2 </a:t>
            </a:r>
            <a:r>
              <a:rPr lang="fr-FR" sz="2400" dirty="0">
                <a:solidFill>
                  <a:schemeClr val="accent6">
                    <a:lumMod val="75000"/>
                  </a:schemeClr>
                </a:solidFill>
                <a:latin typeface="Bell MT" panose="02020503060305020303" pitchFamily="18" charset="0"/>
              </a:rPr>
              <a:t>: </a:t>
            </a:r>
            <a:r>
              <a:rPr lang="en-GB" sz="2400" dirty="0" smtClean="0">
                <a:solidFill>
                  <a:schemeClr val="accent6">
                    <a:lumMod val="75000"/>
                  </a:schemeClr>
                </a:solidFill>
                <a:latin typeface="Bell MT" panose="02020503060305020303" pitchFamily="18" charset="0"/>
              </a:rPr>
              <a:t>natural fertilizer </a:t>
            </a:r>
            <a:endParaRPr lang="en-GB" sz="2400" dirty="0">
              <a:solidFill>
                <a:schemeClr val="accent6">
                  <a:lumMod val="75000"/>
                </a:schemeClr>
              </a:solidFill>
              <a:latin typeface="Bell MT" panose="02020503060305020303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628BEC4E-A58F-4E02-8E84-2F6D83BCE7A1}"/>
              </a:ext>
            </a:extLst>
          </p:cNvPr>
          <p:cNvSpPr/>
          <p:nvPr/>
        </p:nvSpPr>
        <p:spPr>
          <a:xfrm>
            <a:off x="2700123" y="3554707"/>
            <a:ext cx="634398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 smtClean="0">
                <a:latin typeface="Bell MT" panose="02020503060305020303" pitchFamily="18" charset="0"/>
              </a:rPr>
              <a:t>Coffee ground, banana skin, wood ash, compost   </a:t>
            </a:r>
            <a:endParaRPr lang="en-GB" sz="2400" dirty="0">
              <a:latin typeface="Bell MT" panose="02020503060305020303" pitchFamily="18" charset="0"/>
            </a:endParaRPr>
          </a:p>
        </p:txBody>
      </p:sp>
      <p:pic>
        <p:nvPicPr>
          <p:cNvPr id="2050" name="Picture 2" descr="Résultat de recherche d'images pour &quot;coccinelle et puceron&quot;">
            <a:extLst>
              <a:ext uri="{FF2B5EF4-FFF2-40B4-BE49-F238E27FC236}">
                <a16:creationId xmlns="" xmlns:a16="http://schemas.microsoft.com/office/drawing/2014/main" id="{89699DAA-1EEB-4044-9FF3-A1A921C1BC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929" y="1061414"/>
            <a:ext cx="2820271" cy="1788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Résultat de recherche d'images pour &quot;coffee ground&quot;">
            <a:extLst>
              <a:ext uri="{FF2B5EF4-FFF2-40B4-BE49-F238E27FC236}">
                <a16:creationId xmlns="" xmlns:a16="http://schemas.microsoft.com/office/drawing/2014/main" id="{0E5EB8ED-AF09-41DC-89FE-0AFB4FE91F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611" y="4199929"/>
            <a:ext cx="3333750" cy="2219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Résultat de recherche d'images pour &quot;pucerons&quot;">
            <a:extLst>
              <a:ext uri="{FF2B5EF4-FFF2-40B4-BE49-F238E27FC236}">
                <a16:creationId xmlns="" xmlns:a16="http://schemas.microsoft.com/office/drawing/2014/main" id="{75510747-60D9-4C8D-B414-4019E6700D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9028" y="1061414"/>
            <a:ext cx="2683199" cy="2012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Résultat de recherche d'images pour &quot;compost&quot;">
            <a:extLst>
              <a:ext uri="{FF2B5EF4-FFF2-40B4-BE49-F238E27FC236}">
                <a16:creationId xmlns="" xmlns:a16="http://schemas.microsoft.com/office/drawing/2014/main" id="{6DABA573-BF95-49C3-A097-52B5358CB9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5743" y="4199928"/>
            <a:ext cx="3344727" cy="2219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Résultat de recherche d'images pour &quot;banana skin png&quot;">
            <a:extLst>
              <a:ext uri="{FF2B5EF4-FFF2-40B4-BE49-F238E27FC236}">
                <a16:creationId xmlns="" xmlns:a16="http://schemas.microsoft.com/office/drawing/2014/main" id="{B5EE770E-C3C0-4C30-B9F5-8E44A2DC54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574" b="89362" l="6573" r="90845">
                        <a14:foregroundMark x1="6573" y1="65603" x2="14085" y2="63121"/>
                        <a14:foregroundMark x1="90845" y1="67376" x2="90845" y2="67376"/>
                        <a14:foregroundMark x1="56338" y1="64539" x2="42488" y2="68794"/>
                        <a14:foregroundMark x1="42488" y1="68794" x2="28638" y2="64184"/>
                        <a14:foregroundMark x1="32394" y1="67730" x2="32394" y2="67730"/>
                        <a14:foregroundMark x1="33803" y1="68440" x2="33803" y2="68440"/>
                        <a14:foregroundMark x1="36854" y1="69504" x2="36854" y2="69504"/>
                        <a14:foregroundMark x1="52582" y1="68440" x2="52582" y2="68440"/>
                        <a14:backgroundMark x1="25117" y1="75887" x2="25117" y2="67021"/>
                        <a14:backgroundMark x1="9155" y1="70567" x2="9155" y2="70567"/>
                        <a14:backgroundMark x1="28404" y1="70567" x2="33568" y2="72695"/>
                        <a14:backgroundMark x1="57746" y1="70213" x2="57746" y2="70213"/>
                        <a14:backgroundMark x1="57993" y1="67963" x2="58216" y2="65603"/>
                        <a14:backgroundMark x1="57746" y1="70567" x2="57830" y2="69676"/>
                        <a14:backgroundMark x1="34038" y1="71986" x2="37324" y2="72340"/>
                        <a14:backgroundMark x1="33803" y1="70567" x2="37793" y2="72340"/>
                        <a14:backgroundMark x1="28404" y1="67730" x2="28404" y2="67730"/>
                        <a14:backgroundMark x1="7512" y1="70567" x2="7512" y2="70567"/>
                        <a14:backgroundMark x1="29343" y1="68085" x2="29343" y2="68085"/>
                        <a14:backgroundMark x1="69953" y1="67376" x2="75352" y2="63475"/>
                        <a14:backgroundMark x1="53521" y1="70213" x2="53521" y2="70213"/>
                        <a14:backgroundMark x1="52582" y1="70567" x2="52582" y2="70567"/>
                        <a14:backgroundMark x1="37089" y1="71631" x2="37089" y2="71631"/>
                        <a14:backgroundMark x1="73239" y1="66312" x2="73239" y2="66312"/>
                        <a14:backgroundMark x1="74648" y1="65603" x2="74648" y2="65603"/>
                        <a14:backgroundMark x1="75587" y1="65957" x2="75587" y2="65957"/>
                        <a14:backgroundMark x1="68075" y1="74113" x2="68075" y2="74113"/>
                        <a14:backgroundMark x1="70423" y1="74823" x2="70423" y2="7482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2754" y="4030311"/>
            <a:ext cx="4025596" cy="2664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2473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="" xmlns:a16="http://schemas.microsoft.com/office/drawing/2014/main" id="{2B5A1A08-FA2D-4F21-BD39-BC1F30EF4650}"/>
              </a:ext>
            </a:extLst>
          </p:cNvPr>
          <p:cNvSpPr txBox="1"/>
          <p:nvPr/>
        </p:nvSpPr>
        <p:spPr>
          <a:xfrm>
            <a:off x="159026" y="221973"/>
            <a:ext cx="11873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/>
          </a:p>
        </p:txBody>
      </p:sp>
      <p:sp>
        <p:nvSpPr>
          <p:cNvPr id="3" name="ZoneTexte 2">
            <a:extLst>
              <a:ext uri="{FF2B5EF4-FFF2-40B4-BE49-F238E27FC236}">
                <a16:creationId xmlns="" xmlns:a16="http://schemas.microsoft.com/office/drawing/2014/main" id="{C5D1E681-01C8-4038-A8AB-E924EFFF5D52}"/>
              </a:ext>
            </a:extLst>
          </p:cNvPr>
          <p:cNvSpPr txBox="1"/>
          <p:nvPr/>
        </p:nvSpPr>
        <p:spPr>
          <a:xfrm>
            <a:off x="112737" y="101688"/>
            <a:ext cx="118739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i="1" u="sng" dirty="0">
                <a:solidFill>
                  <a:schemeClr val="accent6">
                    <a:lumMod val="75000"/>
                  </a:schemeClr>
                </a:solidFill>
                <a:latin typeface="Bell MT" panose="02020503060305020303" pitchFamily="18" charset="0"/>
              </a:rPr>
              <a:t>Example 3 </a:t>
            </a:r>
            <a:r>
              <a:rPr lang="fr-FR" sz="2400" dirty="0">
                <a:solidFill>
                  <a:schemeClr val="accent6">
                    <a:lumMod val="75000"/>
                  </a:schemeClr>
                </a:solidFill>
                <a:latin typeface="Bell MT" panose="02020503060305020303" pitchFamily="18" charset="0"/>
              </a:rPr>
              <a:t>: </a:t>
            </a:r>
            <a:r>
              <a:rPr lang="en-GB" sz="2400" dirty="0" smtClean="0">
                <a:solidFill>
                  <a:schemeClr val="accent6">
                    <a:lumMod val="75000"/>
                  </a:schemeClr>
                </a:solidFill>
                <a:latin typeface="Bell MT" panose="02020503060305020303" pitchFamily="18" charset="0"/>
              </a:rPr>
              <a:t>Ancestral work with animals</a:t>
            </a:r>
            <a:endParaRPr lang="en-GB" sz="2400" dirty="0">
              <a:solidFill>
                <a:schemeClr val="accent6">
                  <a:lumMod val="75000"/>
                </a:schemeClr>
              </a:solidFill>
              <a:latin typeface="Bell MT" panose="02020503060305020303" pitchFamily="18" charset="0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="" xmlns:a16="http://schemas.microsoft.com/office/drawing/2014/main" id="{C769AECF-D581-4ECF-A117-3D0970E19022}"/>
              </a:ext>
            </a:extLst>
          </p:cNvPr>
          <p:cNvSpPr txBox="1"/>
          <p:nvPr/>
        </p:nvSpPr>
        <p:spPr>
          <a:xfrm>
            <a:off x="159026" y="3198167"/>
            <a:ext cx="61753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i="1" u="sng" dirty="0">
                <a:solidFill>
                  <a:schemeClr val="accent6">
                    <a:lumMod val="75000"/>
                  </a:schemeClr>
                </a:solidFill>
                <a:latin typeface="Bell MT" panose="02020503060305020303" pitchFamily="18" charset="0"/>
              </a:rPr>
              <a:t>Example 4: </a:t>
            </a:r>
            <a:r>
              <a:rPr lang="fr-FR" sz="2400" dirty="0">
                <a:solidFill>
                  <a:schemeClr val="accent6">
                    <a:lumMod val="75000"/>
                  </a:schemeClr>
                </a:solidFill>
                <a:latin typeface="Bell MT" panose="02020503060305020303" pitchFamily="18" charset="0"/>
              </a:rPr>
              <a:t>T</a:t>
            </a:r>
            <a:r>
              <a:rPr lang="fr-FR" sz="2400" dirty="0" smtClean="0">
                <a:solidFill>
                  <a:schemeClr val="accent6">
                    <a:lumMod val="75000"/>
                  </a:schemeClr>
                </a:solidFill>
                <a:latin typeface="Bell MT" panose="02020503060305020303" pitchFamily="18" charset="0"/>
              </a:rPr>
              <a:t>ranshumance </a:t>
            </a:r>
            <a:r>
              <a:rPr lang="fr-FR" sz="2400" dirty="0">
                <a:solidFill>
                  <a:schemeClr val="accent6">
                    <a:lumMod val="75000"/>
                  </a:schemeClr>
                </a:solidFill>
                <a:latin typeface="Bell MT" panose="02020503060305020303" pitchFamily="18" charset="0"/>
              </a:rPr>
              <a:t>and free- range </a:t>
            </a:r>
          </a:p>
        </p:txBody>
      </p:sp>
      <p:pic>
        <p:nvPicPr>
          <p:cNvPr id="3074" name="Picture 2" descr="Résultat de recherche d'images pour &quot;chevaux de labour&quot;">
            <a:extLst>
              <a:ext uri="{FF2B5EF4-FFF2-40B4-BE49-F238E27FC236}">
                <a16:creationId xmlns="" xmlns:a16="http://schemas.microsoft.com/office/drawing/2014/main" id="{F4E373C1-B831-47EE-8E33-66C0B0C46C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4817" y="743300"/>
            <a:ext cx="3413822" cy="2275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Résultat de recherche d'images pour &quot;tracteur pollution&quot;">
            <a:extLst>
              <a:ext uri="{FF2B5EF4-FFF2-40B4-BE49-F238E27FC236}">
                <a16:creationId xmlns="" xmlns:a16="http://schemas.microsoft.com/office/drawing/2014/main" id="{221DDD04-19C3-4007-B7B0-EA90FB33A9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770291"/>
            <a:ext cx="4726983" cy="2413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Graphique 5" descr="Panneau d’interdiction">
            <a:extLst>
              <a:ext uri="{FF2B5EF4-FFF2-40B4-BE49-F238E27FC236}">
                <a16:creationId xmlns="" xmlns:a16="http://schemas.microsoft.com/office/drawing/2014/main" id="{6B5ABD22-F5B7-43DC-BA37-B9433697446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76537" y="666822"/>
            <a:ext cx="2619966" cy="2619966"/>
          </a:xfrm>
          <a:prstGeom prst="rect">
            <a:avLst/>
          </a:prstGeom>
        </p:spPr>
      </p:pic>
      <p:pic>
        <p:nvPicPr>
          <p:cNvPr id="3078" name="Picture 6" descr="Résultat de recherche d'images pour &quot;mouton plein air&quot;">
            <a:extLst>
              <a:ext uri="{FF2B5EF4-FFF2-40B4-BE49-F238E27FC236}">
                <a16:creationId xmlns="" xmlns:a16="http://schemas.microsoft.com/office/drawing/2014/main" id="{35593DEF-15BA-484C-84DC-9C6E893B31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881" y="3674680"/>
            <a:ext cx="4565542" cy="3047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Résultat de recherche d'images pour &quot;élevage intensif poule&quot;">
            <a:extLst>
              <a:ext uri="{FF2B5EF4-FFF2-40B4-BE49-F238E27FC236}">
                <a16:creationId xmlns="" xmlns:a16="http://schemas.microsoft.com/office/drawing/2014/main" id="{75577F25-479D-4B5C-9881-2EB4B97F73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3749" y="3708920"/>
            <a:ext cx="4565543" cy="3013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Graphique 11" descr="Panneau d’interdiction">
            <a:extLst>
              <a:ext uri="{FF2B5EF4-FFF2-40B4-BE49-F238E27FC236}">
                <a16:creationId xmlns="" xmlns:a16="http://schemas.microsoft.com/office/drawing/2014/main" id="{D7CBF653-4F5A-4CB8-B31A-D3C645EB0BD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76537" y="3812389"/>
            <a:ext cx="2619966" cy="2619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114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1846</TotalTime>
  <Words>418</Words>
  <Application>Microsoft Macintosh PowerPoint</Application>
  <PresentationFormat>Grand écran</PresentationFormat>
  <Paragraphs>130</Paragraphs>
  <Slides>17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17</vt:i4>
      </vt:variant>
    </vt:vector>
  </HeadingPairs>
  <TitlesOfParts>
    <vt:vector size="23" baseType="lpstr">
      <vt:lpstr>Bell MT</vt:lpstr>
      <vt:lpstr>Calibri</vt:lpstr>
      <vt:lpstr>Calibri Light</vt:lpstr>
      <vt:lpstr>Wingdings</vt:lpstr>
      <vt:lpstr>Arial</vt:lpstr>
      <vt:lpstr>Thème Office</vt:lpstr>
      <vt:lpstr>Présentation PowerPoint</vt:lpstr>
      <vt:lpstr>Présentation PowerPoint</vt:lpstr>
      <vt:lpstr>Présentation PowerPoint</vt:lpstr>
      <vt:lpstr>Présentation PowerPoint</vt:lpstr>
      <vt:lpstr>Statistic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15.0023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Louison Duclaux</dc:creator>
  <cp:lastModifiedBy>valentmaurel@gmail.com</cp:lastModifiedBy>
  <cp:revision>79</cp:revision>
  <dcterms:created xsi:type="dcterms:W3CDTF">2018-01-18T16:37:54Z</dcterms:created>
  <dcterms:modified xsi:type="dcterms:W3CDTF">2018-02-12T12:06:26Z</dcterms:modified>
</cp:coreProperties>
</file>